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5" r:id="rId2"/>
    <p:sldMasterId id="2147483718" r:id="rId3"/>
    <p:sldMasterId id="2147483730" r:id="rId4"/>
  </p:sldMasterIdLst>
  <p:notesMasterIdLst>
    <p:notesMasterId r:id="rId22"/>
  </p:notesMasterIdLst>
  <p:handoutMasterIdLst>
    <p:handoutMasterId r:id="rId23"/>
  </p:handoutMasterIdLst>
  <p:sldIdLst>
    <p:sldId id="799" r:id="rId5"/>
    <p:sldId id="801" r:id="rId6"/>
    <p:sldId id="802" r:id="rId7"/>
    <p:sldId id="803" r:id="rId8"/>
    <p:sldId id="804" r:id="rId9"/>
    <p:sldId id="805" r:id="rId10"/>
    <p:sldId id="806" r:id="rId11"/>
    <p:sldId id="807" r:id="rId12"/>
    <p:sldId id="816" r:id="rId13"/>
    <p:sldId id="759" r:id="rId14"/>
    <p:sldId id="762" r:id="rId15"/>
    <p:sldId id="811" r:id="rId16"/>
    <p:sldId id="764" r:id="rId17"/>
    <p:sldId id="766" r:id="rId18"/>
    <p:sldId id="815" r:id="rId19"/>
    <p:sldId id="812" r:id="rId20"/>
    <p:sldId id="813" r:id="rId21"/>
  </p:sldIdLst>
  <p:sldSz cx="9144000" cy="6858000" type="screen4x3"/>
  <p:notesSz cx="6877050" cy="10001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loe" initials="c" lastIdx="2" clrIdx="0"/>
  <p:cmAuthor id="1" name="Karen McHugh" initials="KM" lastIdx="4" clrIdx="1">
    <p:extLst/>
  </p:cmAuthor>
  <p:cmAuthor id="2" name="Saskia" initials="svc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F5494"/>
    <a:srgbClr val="FFDDFF"/>
    <a:srgbClr val="FFCCFF"/>
    <a:srgbClr val="E88D08"/>
    <a:srgbClr val="E5970B"/>
    <a:srgbClr val="009900"/>
    <a:srgbClr val="66FF33"/>
    <a:srgbClr val="00FF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57271" autoAdjust="0"/>
  </p:normalViewPr>
  <p:slideViewPr>
    <p:cSldViewPr>
      <p:cViewPr varScale="1">
        <p:scale>
          <a:sx n="42" d="100"/>
          <a:sy n="42" d="100"/>
        </p:scale>
        <p:origin x="229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464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464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00A49D6-C6AA-4DC8-AFC3-6BB2070831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04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464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50888"/>
            <a:ext cx="4995862" cy="37480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385" y="4750314"/>
            <a:ext cx="5502282" cy="4500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464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7814935-7ECE-468D-893E-19C4D3C5563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94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dirty="0" smtClean="0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0D055-2A4E-4A07-9583-0499299B4BBF}" type="slidenum">
              <a:rPr lang="en-GB" smtClean="0">
                <a:latin typeface="Arial" pitchFamily="34" charset="0"/>
              </a:rPr>
              <a:pPr/>
              <a:t>1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60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0D055-2A4E-4A07-9583-0499299B4BBF}" type="slidenum">
              <a:rPr lang="en-GB" smtClean="0">
                <a:latin typeface="Arial" pitchFamily="34" charset="0"/>
              </a:rPr>
              <a:pPr/>
              <a:t>10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604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94A98B-DB91-42A2-807F-7CA03F295DDC}" type="slidenum">
              <a:rPr lang="en-GB" altLang="fr-FR" smtClean="0"/>
              <a:pPr/>
              <a:t>11</a:t>
            </a:fld>
            <a:endParaRPr lang="en-GB" altLang="fr-FR" smtClean="0"/>
          </a:p>
        </p:txBody>
      </p:sp>
      <p:sp>
        <p:nvSpPr>
          <p:cNvPr id="1741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9800" y="750888"/>
            <a:ext cx="4997450" cy="3748087"/>
          </a:xfrm>
          <a:solidFill>
            <a:srgbClr val="FFFFFF"/>
          </a:solidFill>
          <a:ln/>
        </p:spPr>
      </p:sp>
      <p:sp>
        <p:nvSpPr>
          <p:cNvPr id="1741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3847" tIns="46923" rIns="93847" bIns="46923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  <p:sp>
        <p:nvSpPr>
          <p:cNvPr id="17413" name="Espace réservé du numéro de diapositive 3"/>
          <p:cNvSpPr txBox="1">
            <a:spLocks noGrp="1"/>
          </p:cNvSpPr>
          <p:nvPr/>
        </p:nvSpPr>
        <p:spPr bwMode="auto">
          <a:xfrm>
            <a:off x="3896247" y="9500627"/>
            <a:ext cx="2979199" cy="49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47" tIns="46923" rIns="93847" bIns="46923" anchor="b"/>
          <a:lstStyle/>
          <a:p>
            <a:pPr algn="r" defTabSz="938834" eaLnBrk="0" hangingPunct="0"/>
            <a:fld id="{4101658E-5BE9-462C-B002-61352EB3B2C1}" type="slidenum">
              <a:rPr lang="en-US" altLang="fr-FR">
                <a:solidFill>
                  <a:srgbClr val="3300CC"/>
                </a:solidFill>
                <a:cs typeface="Arial" charset="0"/>
              </a:rPr>
              <a:pPr algn="r" defTabSz="938834" eaLnBrk="0" hangingPunct="0"/>
              <a:t>11</a:t>
            </a:fld>
            <a:endParaRPr lang="en-US" altLang="fr-FR">
              <a:solidFill>
                <a:srgbClr val="3300CC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914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3832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2FAA77-324D-4C5E-B622-20B6976343CC}" type="slidenum">
              <a:rPr lang="en-GB" altLang="fr-FR" smtClean="0"/>
              <a:pPr/>
              <a:t>13</a:t>
            </a:fld>
            <a:endParaRPr lang="en-GB" altLang="fr-FR" smtClean="0"/>
          </a:p>
        </p:txBody>
      </p:sp>
      <p:sp>
        <p:nvSpPr>
          <p:cNvPr id="20483" name="Rectangle 3"/>
          <p:cNvSpPr txBox="1">
            <a:spLocks noGrp="1" noChangeArrowheads="1"/>
          </p:cNvSpPr>
          <p:nvPr/>
        </p:nvSpPr>
        <p:spPr bwMode="auto">
          <a:xfrm>
            <a:off x="389464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81" tIns="46141" rIns="92281" bIns="46141"/>
          <a:lstStyle/>
          <a:p>
            <a:pPr algn="r" eaLnBrk="0" hangingPunct="0"/>
            <a:fld id="{E37EA9FA-CF16-4F93-8AD0-918B33678FDC}" type="datetime1">
              <a:rPr lang="en-US" altLang="fr-FR">
                <a:solidFill>
                  <a:srgbClr val="3300CC"/>
                </a:solidFill>
              </a:rPr>
              <a:pPr algn="r" eaLnBrk="0" hangingPunct="0"/>
              <a:t>11/2/2015</a:t>
            </a:fld>
            <a:endParaRPr lang="en-US" altLang="fr-FR">
              <a:solidFill>
                <a:srgbClr val="3300CC"/>
              </a:solidFill>
            </a:endParaRPr>
          </a:p>
        </p:txBody>
      </p:sp>
      <p:sp>
        <p:nvSpPr>
          <p:cNvPr id="20484" name="Rectangle 6"/>
          <p:cNvSpPr txBox="1">
            <a:spLocks noGrp="1" noChangeArrowheads="1"/>
          </p:cNvSpPr>
          <p:nvPr/>
        </p:nvSpPr>
        <p:spPr bwMode="auto">
          <a:xfrm>
            <a:off x="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81" tIns="46141" rIns="92281" bIns="46141" anchor="b"/>
          <a:lstStyle/>
          <a:p>
            <a:pPr eaLnBrk="0" hangingPunct="0"/>
            <a:r>
              <a:rPr lang="en-US" altLang="fr-FR">
                <a:solidFill>
                  <a:srgbClr val="3300CC"/>
                </a:solidFill>
              </a:rPr>
              <a:t>PCM/ECOFIN Course - Brussels - October 28-31 2008</a:t>
            </a:r>
          </a:p>
        </p:txBody>
      </p:sp>
      <p:sp>
        <p:nvSpPr>
          <p:cNvPr id="20485" name="Rectangle 7"/>
          <p:cNvSpPr txBox="1">
            <a:spLocks noGrp="1" noChangeArrowheads="1"/>
          </p:cNvSpPr>
          <p:nvPr/>
        </p:nvSpPr>
        <p:spPr bwMode="auto">
          <a:xfrm>
            <a:off x="389464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81" tIns="46141" rIns="92281" bIns="46141" anchor="b"/>
          <a:lstStyle/>
          <a:p>
            <a:pPr algn="r" eaLnBrk="0" hangingPunct="0"/>
            <a:fld id="{F9A5FA2B-72EE-4954-943D-634B79CC5FA8}" type="slidenum">
              <a:rPr lang="en-US" altLang="fr-FR">
                <a:solidFill>
                  <a:srgbClr val="3300CC"/>
                </a:solidFill>
              </a:rPr>
              <a:pPr algn="r" eaLnBrk="0" hangingPunct="0"/>
              <a:t>13</a:t>
            </a:fld>
            <a:endParaRPr lang="en-US" altLang="fr-FR">
              <a:solidFill>
                <a:srgbClr val="3300CC"/>
              </a:solidFill>
            </a:endParaRPr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00625" cy="3751262"/>
          </a:xfrm>
          <a:noFill/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 smtClean="0"/>
          </a:p>
        </p:txBody>
      </p:sp>
    </p:spTree>
    <p:extLst>
      <p:ext uri="{BB962C8B-B14F-4D97-AF65-F5344CB8AC3E}">
        <p14:creationId xmlns:p14="http://schemas.microsoft.com/office/powerpoint/2010/main" val="35166394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altLang="fr-FR" smtClean="0"/>
          </a:p>
        </p:txBody>
      </p:sp>
      <p:sp>
        <p:nvSpPr>
          <p:cNvPr id="2253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D00BA5-955A-4C2B-A643-99BCF0E6980E}" type="slidenum">
              <a:rPr lang="en-GB" altLang="fr-FR" smtClean="0"/>
              <a:pPr/>
              <a:t>14</a:t>
            </a:fld>
            <a:endParaRPr lang="en-GB" altLang="fr-FR" smtClean="0"/>
          </a:p>
        </p:txBody>
      </p:sp>
    </p:spTree>
    <p:extLst>
      <p:ext uri="{BB962C8B-B14F-4D97-AF65-F5344CB8AC3E}">
        <p14:creationId xmlns:p14="http://schemas.microsoft.com/office/powerpoint/2010/main" val="40296756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2FAA77-324D-4C5E-B622-20B6976343CC}" type="slidenum">
              <a:rPr lang="en-GB" altLang="fr-FR" smtClean="0">
                <a:solidFill>
                  <a:srgbClr val="000000"/>
                </a:solidFill>
              </a:rPr>
              <a:pPr/>
              <a:t>15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20483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37EA9FA-CF16-4F93-8AD0-918B33678FDC}" type="datetime1">
              <a:rPr lang="en-US" altLang="fr-FR">
                <a:solidFill>
                  <a:srgbClr val="3300CC"/>
                </a:solidFill>
              </a:rPr>
              <a:pPr algn="r" eaLnBrk="0" hangingPunct="0"/>
              <a:t>11/2/2015</a:t>
            </a:fld>
            <a:endParaRPr lang="en-US" altLang="fr-FR">
              <a:solidFill>
                <a:srgbClr val="3300CC"/>
              </a:solidFill>
            </a:endParaRPr>
          </a:p>
        </p:txBody>
      </p:sp>
      <p:sp>
        <p:nvSpPr>
          <p:cNvPr id="20484" name="Rectangle 6"/>
          <p:cNvSpPr txBox="1">
            <a:spLocks noGrp="1" noChangeArrowheads="1"/>
          </p:cNvSpPr>
          <p:nvPr/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/>
            <a:r>
              <a:rPr lang="en-US" altLang="fr-FR">
                <a:solidFill>
                  <a:srgbClr val="3300CC"/>
                </a:solidFill>
              </a:rPr>
              <a:t>PCM/ECOFIN Course - Brussels - October 28-31 2008</a:t>
            </a:r>
          </a:p>
        </p:txBody>
      </p:sp>
      <p:sp>
        <p:nvSpPr>
          <p:cNvPr id="20485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F9A5FA2B-72EE-4954-943D-634B79CC5FA8}" type="slidenum">
              <a:rPr lang="en-US" altLang="fr-FR">
                <a:solidFill>
                  <a:srgbClr val="3300CC"/>
                </a:solidFill>
              </a:rPr>
              <a:pPr algn="r" eaLnBrk="0" hangingPunct="0"/>
              <a:t>15</a:t>
            </a:fld>
            <a:endParaRPr lang="en-US" altLang="fr-FR">
              <a:solidFill>
                <a:srgbClr val="3300CC"/>
              </a:solidFill>
            </a:endParaRPr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noFill/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 smtClean="0"/>
          </a:p>
        </p:txBody>
      </p:sp>
    </p:spTree>
    <p:extLst>
      <p:ext uri="{BB962C8B-B14F-4D97-AF65-F5344CB8AC3E}">
        <p14:creationId xmlns:p14="http://schemas.microsoft.com/office/powerpoint/2010/main" val="38254322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5015EB-10AE-4B74-A9D3-3964D0C542AA}" type="slidenum">
              <a:rPr lang="en-GB" altLang="fr-FR" smtClean="0">
                <a:solidFill>
                  <a:srgbClr val="000000"/>
                </a:solidFill>
              </a:rPr>
              <a:pPr/>
              <a:t>16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2355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9800" y="750888"/>
            <a:ext cx="4997450" cy="3748087"/>
          </a:xfrm>
          <a:solidFill>
            <a:srgbClr val="FFFFFF"/>
          </a:solidFill>
          <a:ln/>
        </p:spPr>
      </p:sp>
      <p:sp>
        <p:nvSpPr>
          <p:cNvPr id="2355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3847" tIns="46923" rIns="93847" bIns="46923"/>
          <a:lstStyle/>
          <a:p>
            <a:pPr eaLnBrk="1" hangingPunct="1">
              <a:spcBef>
                <a:spcPct val="0"/>
              </a:spcBef>
            </a:pPr>
            <a:endParaRPr lang="fr-BE" altLang="fr-FR" smtClean="0"/>
          </a:p>
        </p:txBody>
      </p:sp>
      <p:sp>
        <p:nvSpPr>
          <p:cNvPr id="23557" name="Espace réservé du numéro de diapositive 3"/>
          <p:cNvSpPr txBox="1">
            <a:spLocks noGrp="1"/>
          </p:cNvSpPr>
          <p:nvPr/>
        </p:nvSpPr>
        <p:spPr bwMode="auto">
          <a:xfrm>
            <a:off x="3896247" y="9500627"/>
            <a:ext cx="2979199" cy="49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47" tIns="46923" rIns="93847" bIns="46923" anchor="b"/>
          <a:lstStyle/>
          <a:p>
            <a:pPr algn="r" defTabSz="938834" eaLnBrk="0" hangingPunct="0"/>
            <a:fld id="{B0BD75E9-577C-4408-B321-19C4E14E6046}" type="slidenum">
              <a:rPr lang="en-US" altLang="fr-FR">
                <a:solidFill>
                  <a:srgbClr val="3300CC"/>
                </a:solidFill>
                <a:cs typeface="Arial" charset="0"/>
              </a:rPr>
              <a:pPr algn="r" defTabSz="938834" eaLnBrk="0" hangingPunct="0"/>
              <a:t>16</a:t>
            </a:fld>
            <a:endParaRPr lang="en-US" altLang="fr-FR">
              <a:solidFill>
                <a:srgbClr val="3300CC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4960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0E04CA-1BE4-4FF0-8660-346B4F3CEFA0}" type="slidenum">
              <a:rPr lang="en-GB" altLang="fr-FR" smtClean="0">
                <a:solidFill>
                  <a:srgbClr val="000000"/>
                </a:solidFill>
              </a:rPr>
              <a:pPr/>
              <a:t>17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8195" name="Rectangle 3"/>
          <p:cNvSpPr txBox="1">
            <a:spLocks noGrp="1" noChangeArrowheads="1"/>
          </p:cNvSpPr>
          <p:nvPr/>
        </p:nvSpPr>
        <p:spPr bwMode="auto">
          <a:xfrm>
            <a:off x="389464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81" tIns="46141" rIns="92281" bIns="46141"/>
          <a:lstStyle/>
          <a:p>
            <a:pPr algn="r" eaLnBrk="0" hangingPunct="0"/>
            <a:fld id="{9180DDA9-DEC8-4BC5-8619-64571C9DBF3A}" type="datetime1">
              <a:rPr lang="en-US" altLang="fr-FR">
                <a:solidFill>
                  <a:srgbClr val="3300CC"/>
                </a:solidFill>
              </a:rPr>
              <a:pPr algn="r" eaLnBrk="0" hangingPunct="0"/>
              <a:t>11/2/2015</a:t>
            </a:fld>
            <a:endParaRPr lang="en-US" altLang="fr-FR">
              <a:solidFill>
                <a:srgbClr val="3300CC"/>
              </a:solidFill>
            </a:endParaRPr>
          </a:p>
        </p:txBody>
      </p:sp>
      <p:sp>
        <p:nvSpPr>
          <p:cNvPr id="8196" name="Rectangle 6"/>
          <p:cNvSpPr txBox="1">
            <a:spLocks noGrp="1" noChangeArrowheads="1"/>
          </p:cNvSpPr>
          <p:nvPr/>
        </p:nvSpPr>
        <p:spPr bwMode="auto">
          <a:xfrm>
            <a:off x="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81" tIns="46141" rIns="92281" bIns="46141" anchor="b"/>
          <a:lstStyle/>
          <a:p>
            <a:pPr eaLnBrk="0" hangingPunct="0"/>
            <a:r>
              <a:rPr lang="en-US" altLang="fr-FR">
                <a:solidFill>
                  <a:srgbClr val="3300CC"/>
                </a:solidFill>
              </a:rPr>
              <a:t>PCM/ECOFIN Course - Brussels - October 28-31 2008</a:t>
            </a:r>
          </a:p>
        </p:txBody>
      </p:sp>
      <p:sp>
        <p:nvSpPr>
          <p:cNvPr id="8197" name="Rectangle 7"/>
          <p:cNvSpPr txBox="1">
            <a:spLocks noGrp="1" noChangeArrowheads="1"/>
          </p:cNvSpPr>
          <p:nvPr/>
        </p:nvSpPr>
        <p:spPr bwMode="auto">
          <a:xfrm>
            <a:off x="389464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81" tIns="46141" rIns="92281" bIns="46141" anchor="b"/>
          <a:lstStyle/>
          <a:p>
            <a:pPr algn="r" eaLnBrk="0" hangingPunct="0"/>
            <a:fld id="{4D6F1AB6-E87F-4BF8-B55E-B270F2815EF0}" type="slidenum">
              <a:rPr lang="en-US" altLang="fr-FR">
                <a:solidFill>
                  <a:srgbClr val="3300CC"/>
                </a:solidFill>
              </a:rPr>
              <a:pPr algn="r" eaLnBrk="0" hangingPunct="0"/>
              <a:t>17</a:t>
            </a:fld>
            <a:endParaRPr lang="en-US" altLang="fr-FR">
              <a:solidFill>
                <a:srgbClr val="3300CC"/>
              </a:solidFill>
            </a:endParaRPr>
          </a:p>
        </p:txBody>
      </p:sp>
      <p:sp>
        <p:nvSpPr>
          <p:cNvPr id="81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0888"/>
            <a:ext cx="4995863" cy="3748087"/>
          </a:xfrm>
          <a:noFill/>
          <a:ln/>
        </p:spPr>
      </p:sp>
      <p:sp>
        <p:nvSpPr>
          <p:cNvPr id="81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baseline="0" dirty="0" smtClean="0"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fr-FR" altLang="fr-FR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133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53564-55DC-4C88-B2AA-2FBCDC78BDE4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22574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53564-55DC-4C88-B2AA-2FBCDC78BDE4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58582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53564-55DC-4C88-B2AA-2FBCDC78BDE4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0749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53564-55DC-4C88-B2AA-2FBCDC78BDE4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54776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53564-55DC-4C88-B2AA-2FBCDC78BDE4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47347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EDFFC9-A27F-4676-A373-F1CEF5BB41F7}" type="slidenum">
              <a:rPr lang="en-GB" smtClean="0">
                <a:latin typeface="Arial" pitchFamily="34" charset="0"/>
              </a:rPr>
              <a:pPr/>
              <a:t>7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903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F3B18-1696-4CF2-9E96-C6CFD21E7E22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71937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F308D2-D6DD-4261-8A02-E8E8EA70E9BE}" type="slidenum">
              <a:rPr lang="en-GB" altLang="fr-FR" smtClean="0">
                <a:solidFill>
                  <a:srgbClr val="000000"/>
                </a:solidFill>
              </a:rPr>
              <a:pPr/>
              <a:t>9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9800" y="750888"/>
            <a:ext cx="4997450" cy="3748087"/>
          </a:xfrm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3847" tIns="46923" rIns="93847" bIns="46923"/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4250758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040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525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949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67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7674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9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7343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566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7917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3899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8764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5306" tIns="32653" rIns="65306" bIns="32653" numCol="1" rtlCol="0" anchor="ctr" anchorCtr="0" compatLnSpc="1">
            <a:prstTxWarp prst="textNoShape">
              <a:avLst/>
            </a:prstTxWarp>
          </a:bodyPr>
          <a:lstStyle/>
          <a:p>
            <a:pPr marL="2268" defTabSz="653064"/>
            <a:endParaRPr lang="en-GB" sz="900" smtClean="0"/>
          </a:p>
        </p:txBody>
      </p:sp>
    </p:spTree>
    <p:extLst>
      <p:ext uri="{BB962C8B-B14F-4D97-AF65-F5344CB8AC3E}">
        <p14:creationId xmlns:p14="http://schemas.microsoft.com/office/powerpoint/2010/main" val="1343132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8020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1108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5680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0221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7447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642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1762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0563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2362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1246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0842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021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8745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8841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6230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811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6910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9921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5831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5440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5947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539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5306" tIns="32653" rIns="65306" bIns="32653" numCol="1" rtlCol="0" anchor="ctr" anchorCtr="0" compatLnSpc="1">
            <a:prstTxWarp prst="textNoShape">
              <a:avLst/>
            </a:prstTxWarp>
          </a:bodyPr>
          <a:lstStyle/>
          <a:p>
            <a:pPr marL="2268" defTabSz="653064"/>
            <a:endParaRPr lang="en-GB" sz="900" smtClean="0"/>
          </a:p>
        </p:txBody>
      </p:sp>
    </p:spTree>
    <p:extLst>
      <p:ext uri="{BB962C8B-B14F-4D97-AF65-F5344CB8AC3E}">
        <p14:creationId xmlns:p14="http://schemas.microsoft.com/office/powerpoint/2010/main" val="378343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5526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3588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508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4B2CE-5476-489E-B7BD-9E2678F7C8AF}" type="slidenum">
              <a:rPr lang="en-GB" smtClean="0">
                <a:solidFill>
                  <a:schemeClr val="tx1"/>
                </a:solidFill>
                <a:latin typeface="Arial" pitchFamily="34" charset="0"/>
              </a:rPr>
              <a:pPr/>
              <a:t>1</a:t>
            </a:fld>
            <a:endParaRPr lang="en-GB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0" y="2571750"/>
            <a:ext cx="9144000" cy="790575"/>
          </a:xfrm>
        </p:spPr>
        <p:txBody>
          <a:bodyPr/>
          <a:lstStyle/>
          <a:p>
            <a:pPr marL="0" indent="0" algn="ctr" eaLnBrk="1" hangingPunct="1"/>
            <a:r>
              <a:rPr lang="fr-BE" sz="7000" dirty="0" smtClean="0">
                <a:solidFill>
                  <a:srgbClr val="F3D23F"/>
                </a:solidFill>
              </a:rPr>
              <a:t>Session 6</a:t>
            </a:r>
            <a:endParaRPr lang="en-GB" sz="7000" dirty="0" smtClean="0">
              <a:solidFill>
                <a:srgbClr val="F3D23F"/>
              </a:solidFill>
            </a:endParaRPr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0" y="3722688"/>
            <a:ext cx="9144000" cy="1728787"/>
          </a:xfrm>
        </p:spPr>
        <p:txBody>
          <a:bodyPr/>
          <a:lstStyle/>
          <a:p>
            <a:pPr algn="ctr" eaLnBrk="1" hangingPunct="1"/>
            <a:r>
              <a:rPr lang="fr-FR" dirty="0" err="1" smtClean="0"/>
              <a:t>Assumptions</a:t>
            </a:r>
            <a:r>
              <a:rPr lang="fr-FR" dirty="0" smtClean="0"/>
              <a:t>, </a:t>
            </a:r>
            <a:r>
              <a:rPr lang="fr-FR" dirty="0" err="1" smtClean="0"/>
              <a:t>risks</a:t>
            </a:r>
            <a:r>
              <a:rPr lang="fr-FR" dirty="0" smtClean="0"/>
              <a:t>, </a:t>
            </a:r>
            <a:r>
              <a:rPr lang="fr-FR" dirty="0" err="1" smtClean="0"/>
              <a:t>evidence</a:t>
            </a:r>
            <a:r>
              <a:rPr lang="fr-FR" dirty="0" smtClean="0"/>
              <a:t> and the Intervention </a:t>
            </a:r>
            <a:r>
              <a:rPr lang="fr-FR" dirty="0" err="1" smtClean="0"/>
              <a:t>Logic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0959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4B2CE-5476-489E-B7BD-9E2678F7C8AF}" type="slidenum">
              <a:rPr lang="en-GB" smtClean="0">
                <a:solidFill>
                  <a:schemeClr val="tx1"/>
                </a:solidFill>
                <a:latin typeface="Arial" pitchFamily="34" charset="0"/>
              </a:rPr>
              <a:pPr/>
              <a:t>10</a:t>
            </a:fld>
            <a:endParaRPr lang="en-GB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0" y="2636912"/>
            <a:ext cx="9144000" cy="1728787"/>
          </a:xfrm>
        </p:spPr>
        <p:txBody>
          <a:bodyPr/>
          <a:lstStyle/>
          <a:p>
            <a:pPr algn="ctr" eaLnBrk="1" hangingPunct="1"/>
            <a:r>
              <a:rPr lang="fr-FR" dirty="0" err="1" smtClean="0"/>
              <a:t>Identifying</a:t>
            </a:r>
            <a:r>
              <a:rPr lang="fr-FR" dirty="0" smtClean="0"/>
              <a:t> and </a:t>
            </a:r>
            <a:r>
              <a:rPr lang="fr-FR" dirty="0" err="1" smtClean="0"/>
              <a:t>managing</a:t>
            </a:r>
            <a:r>
              <a:rPr lang="fr-FR" dirty="0" smtClean="0"/>
              <a:t> </a:t>
            </a:r>
            <a:r>
              <a:rPr lang="fr-FR" dirty="0" err="1" smtClean="0"/>
              <a:t>risks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772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B6BFA9-C6BA-497A-9CA0-0B87D318AB40}" type="slidenum">
              <a:rPr lang="en-GB" altLang="fr-FR" smtClean="0"/>
              <a:pPr/>
              <a:t>11</a:t>
            </a:fld>
            <a:endParaRPr lang="en-GB" altLang="fr-FR" smtClean="0"/>
          </a:p>
        </p:txBody>
      </p:sp>
      <p:sp>
        <p:nvSpPr>
          <p:cNvPr id="6147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214313" y="1214438"/>
            <a:ext cx="8763000" cy="771525"/>
          </a:xfrm>
        </p:spPr>
        <p:txBody>
          <a:bodyPr/>
          <a:lstStyle/>
          <a:p>
            <a:pPr indent="0" algn="ctr" eaLnBrk="1" hangingPunct="1"/>
            <a:r>
              <a:rPr lang="fr-BE" altLang="fr-FR" dirty="0" err="1" smtClean="0"/>
              <a:t>Identifying</a:t>
            </a:r>
            <a:r>
              <a:rPr lang="fr-BE" altLang="fr-FR" dirty="0" smtClean="0"/>
              <a:t> </a:t>
            </a:r>
            <a:r>
              <a:rPr lang="fr-BE" altLang="fr-FR" dirty="0" err="1" smtClean="0"/>
              <a:t>risks</a:t>
            </a:r>
            <a:endParaRPr lang="fr-FR" altLang="fr-FR" dirty="0" smtClean="0"/>
          </a:p>
        </p:txBody>
      </p:sp>
      <p:sp>
        <p:nvSpPr>
          <p:cNvPr id="6148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988840"/>
            <a:ext cx="8712968" cy="486916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Times" charset="0"/>
              <a:buNone/>
            </a:pPr>
            <a:r>
              <a:rPr lang="en-GB" altLang="fr-FR" sz="2000" i="0" dirty="0" smtClean="0"/>
              <a:t>How/when do we start thinking about risks</a:t>
            </a:r>
            <a:r>
              <a:rPr lang="fr-BE" altLang="fr-FR" sz="2000" i="0" dirty="0" smtClean="0"/>
              <a:t>?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altLang="fr-FR" b="0" dirty="0" smtClean="0"/>
              <a:t>Above all, from a sound knowledge of the context and stakeholders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altLang="fr-FR" b="0" dirty="0" smtClean="0"/>
              <a:t>From the objective tree: objectives we expect to be achieved by other factors/parties than the project</a:t>
            </a:r>
            <a:endParaRPr lang="fr-FR" altLang="fr-FR" b="0" dirty="0" smtClean="0"/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altLang="fr-FR" b="0" dirty="0" smtClean="0"/>
              <a:t>From the problem tree: problems we expect to remain at a bearable level</a:t>
            </a:r>
            <a:endParaRPr lang="fr-FR" altLang="fr-FR" b="0" dirty="0" smtClean="0"/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altLang="fr-FR" b="0" dirty="0" smtClean="0"/>
              <a:t>From out of the trees: from risks related to new problems emerging in the future</a:t>
            </a:r>
          </a:p>
          <a:p>
            <a:pPr lvl="1" eaLnBrk="1" hangingPunct="1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fr-FR" altLang="fr-FR" dirty="0" smtClean="0"/>
          </a:p>
        </p:txBody>
      </p:sp>
      <p:sp>
        <p:nvSpPr>
          <p:cNvPr id="5" name="Rectangle 1032"/>
          <p:cNvSpPr>
            <a:spLocks noChangeArrowheads="1"/>
          </p:cNvSpPr>
          <p:nvPr/>
        </p:nvSpPr>
        <p:spPr bwMode="auto">
          <a:xfrm rot="21341447">
            <a:off x="4621665" y="5364203"/>
            <a:ext cx="3634989" cy="1458685"/>
          </a:xfrm>
          <a:prstGeom prst="foldedCorner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588" algn="ctr"/>
            <a:r>
              <a:rPr lang="fr-BE" altLang="fr-FR" sz="1600" b="1" dirty="0" smtClean="0"/>
              <a:t>Tools for </a:t>
            </a:r>
            <a:r>
              <a:rPr lang="fr-BE" altLang="fr-FR" sz="1600" b="1" dirty="0" err="1" smtClean="0"/>
              <a:t>risk</a:t>
            </a:r>
            <a:r>
              <a:rPr lang="fr-BE" altLang="fr-FR" sz="1600" b="1" dirty="0" smtClean="0"/>
              <a:t> </a:t>
            </a:r>
            <a:r>
              <a:rPr lang="fr-BE" altLang="fr-FR" sz="1600" b="1" dirty="0" err="1" smtClean="0"/>
              <a:t>analysis</a:t>
            </a:r>
            <a:r>
              <a:rPr lang="fr-BE" altLang="fr-FR" sz="1600" b="1" dirty="0" smtClean="0"/>
              <a:t> &amp; </a:t>
            </a:r>
            <a:r>
              <a:rPr lang="fr-BE" altLang="fr-FR" sz="1600" b="1" dirty="0" err="1" smtClean="0"/>
              <a:t>risk</a:t>
            </a:r>
            <a:r>
              <a:rPr lang="fr-BE" altLang="fr-FR" sz="1600" b="1" dirty="0" smtClean="0"/>
              <a:t> mitigation: </a:t>
            </a:r>
          </a:p>
          <a:p>
            <a:pPr marL="1588" algn="ctr"/>
            <a:r>
              <a:rPr lang="fr-BE" altLang="fr-FR" sz="1600" dirty="0" err="1" smtClean="0"/>
              <a:t>risk</a:t>
            </a:r>
            <a:r>
              <a:rPr lang="fr-BE" altLang="fr-FR" sz="1600" dirty="0" smtClean="0"/>
              <a:t> </a:t>
            </a:r>
            <a:r>
              <a:rPr lang="fr-BE" altLang="fr-FR" sz="1600" dirty="0" err="1" smtClean="0"/>
              <a:t>assessment</a:t>
            </a:r>
            <a:r>
              <a:rPr lang="fr-BE" altLang="fr-FR" sz="1600" dirty="0" smtClean="0"/>
              <a:t> </a:t>
            </a:r>
            <a:r>
              <a:rPr lang="fr-BE" altLang="fr-FR" sz="1600" dirty="0" err="1" smtClean="0"/>
              <a:t>matrixes</a:t>
            </a:r>
            <a:r>
              <a:rPr lang="fr-BE" altLang="fr-FR" sz="1600" dirty="0" smtClean="0"/>
              <a:t>, </a:t>
            </a:r>
            <a:r>
              <a:rPr lang="fr-BE" altLang="fr-FR" sz="1600" dirty="0" err="1"/>
              <a:t>premortem</a:t>
            </a:r>
            <a:r>
              <a:rPr lang="fr-BE" altLang="fr-FR" sz="1600" dirty="0"/>
              <a:t> technique, scenario </a:t>
            </a:r>
            <a:r>
              <a:rPr lang="fr-BE" altLang="fr-FR" sz="1600" dirty="0" err="1" smtClean="0"/>
              <a:t>analysis</a:t>
            </a:r>
            <a:r>
              <a:rPr lang="fr-BE" altLang="fr-FR" sz="1600" dirty="0" smtClean="0"/>
              <a:t>, brainstorming, SWOT…</a:t>
            </a:r>
            <a:endParaRPr lang="en-GB" alt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120289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 where the risks lie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864617"/>
          </a:xfrm>
        </p:spPr>
        <p:txBody>
          <a:bodyPr/>
          <a:lstStyle/>
          <a:p>
            <a:r>
              <a:rPr lang="en-US" dirty="0" smtClean="0"/>
              <a:t>…  by keeping an eye on what has not been kept in your intervention logic</a:t>
            </a:r>
            <a:endParaRPr lang="en-US" sz="18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906" y="2996952"/>
            <a:ext cx="3889598" cy="353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Flèche droite 4"/>
          <p:cNvSpPr/>
          <p:nvPr/>
        </p:nvSpPr>
        <p:spPr bwMode="auto">
          <a:xfrm>
            <a:off x="3995936" y="3447574"/>
            <a:ext cx="1584176" cy="432048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  <p:cxnSp>
        <p:nvCxnSpPr>
          <p:cNvPr id="7" name="Connecteur droit 6"/>
          <p:cNvCxnSpPr/>
          <p:nvPr/>
        </p:nvCxnSpPr>
        <p:spPr bwMode="auto">
          <a:xfrm>
            <a:off x="5652120" y="3663598"/>
            <a:ext cx="2952328" cy="0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Espace réservé du contenu 2"/>
          <p:cNvSpPr txBox="1">
            <a:spLocks/>
          </p:cNvSpPr>
          <p:nvPr/>
        </p:nvSpPr>
        <p:spPr bwMode="auto">
          <a:xfrm>
            <a:off x="251520" y="4004543"/>
            <a:ext cx="5400600" cy="2664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2D2D8A"/>
              </a:buClr>
              <a:buFont typeface="Wingdings" panose="05000000000000000000" pitchFamily="2" charset="2"/>
              <a:buChar char="§"/>
            </a:pPr>
            <a:r>
              <a:rPr lang="en-US" sz="1800" i="0" kern="0" dirty="0" smtClean="0"/>
              <a:t>To go from an objective tree to a graphic representation of the intervention logic we make choices to select some pathways as a roadmap for our action</a:t>
            </a: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§"/>
            </a:pPr>
            <a:endParaRPr lang="en-US" sz="1800" i="0" kern="0" dirty="0"/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§"/>
            </a:pPr>
            <a:r>
              <a:rPr lang="en-US" sz="1800" i="0" kern="0" dirty="0" smtClean="0"/>
              <a:t>This means some factors will not be dealt with by the action… and will have to be considered further in the risk analysis</a:t>
            </a:r>
            <a:endParaRPr lang="en-US" sz="1800" i="0" kern="0" dirty="0"/>
          </a:p>
        </p:txBody>
      </p:sp>
      <p:sp>
        <p:nvSpPr>
          <p:cNvPr id="4" name="Multiplier 3"/>
          <p:cNvSpPr/>
          <p:nvPr/>
        </p:nvSpPr>
        <p:spPr bwMode="auto">
          <a:xfrm>
            <a:off x="7308304" y="5301208"/>
            <a:ext cx="576064" cy="416389"/>
          </a:xfrm>
          <a:prstGeom prst="mathMultiply">
            <a:avLst>
              <a:gd name="adj1" fmla="val 1437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  <p:sp>
        <p:nvSpPr>
          <p:cNvPr id="9" name="Multiplier 8"/>
          <p:cNvSpPr/>
          <p:nvPr/>
        </p:nvSpPr>
        <p:spPr bwMode="auto">
          <a:xfrm>
            <a:off x="8316416" y="3933056"/>
            <a:ext cx="576064" cy="416389"/>
          </a:xfrm>
          <a:prstGeom prst="mathMultiply">
            <a:avLst>
              <a:gd name="adj1" fmla="val 1437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  <p:sp>
        <p:nvSpPr>
          <p:cNvPr id="10" name="Multiplier 9"/>
          <p:cNvSpPr/>
          <p:nvPr/>
        </p:nvSpPr>
        <p:spPr bwMode="auto">
          <a:xfrm>
            <a:off x="8316416" y="4509120"/>
            <a:ext cx="576064" cy="416389"/>
          </a:xfrm>
          <a:prstGeom prst="mathMultiply">
            <a:avLst>
              <a:gd name="adj1" fmla="val 1437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  <p:sp>
        <p:nvSpPr>
          <p:cNvPr id="11" name="Multiplier 10"/>
          <p:cNvSpPr/>
          <p:nvPr/>
        </p:nvSpPr>
        <p:spPr bwMode="auto">
          <a:xfrm>
            <a:off x="8316416" y="4884819"/>
            <a:ext cx="576064" cy="416389"/>
          </a:xfrm>
          <a:prstGeom prst="mathMultiply">
            <a:avLst>
              <a:gd name="adj1" fmla="val 1437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  <p:sp>
        <p:nvSpPr>
          <p:cNvPr id="12" name="Multiplier 11"/>
          <p:cNvSpPr/>
          <p:nvPr/>
        </p:nvSpPr>
        <p:spPr bwMode="auto">
          <a:xfrm>
            <a:off x="8316416" y="5316867"/>
            <a:ext cx="576064" cy="416389"/>
          </a:xfrm>
          <a:prstGeom prst="mathMultiply">
            <a:avLst>
              <a:gd name="adj1" fmla="val 1437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  <p:sp>
        <p:nvSpPr>
          <p:cNvPr id="14" name="Multiplier 13"/>
          <p:cNvSpPr/>
          <p:nvPr/>
        </p:nvSpPr>
        <p:spPr bwMode="auto">
          <a:xfrm>
            <a:off x="5724128" y="6165304"/>
            <a:ext cx="576064" cy="416389"/>
          </a:xfrm>
          <a:prstGeom prst="mathMultiply">
            <a:avLst>
              <a:gd name="adj1" fmla="val 1437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  <p:sp>
        <p:nvSpPr>
          <p:cNvPr id="15" name="Multiplier 14"/>
          <p:cNvSpPr/>
          <p:nvPr/>
        </p:nvSpPr>
        <p:spPr bwMode="auto">
          <a:xfrm>
            <a:off x="6084168" y="4554724"/>
            <a:ext cx="576064" cy="416389"/>
          </a:xfrm>
          <a:prstGeom prst="mathMultiply">
            <a:avLst>
              <a:gd name="adj1" fmla="val 1437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  <p:sp>
        <p:nvSpPr>
          <p:cNvPr id="16" name="Multiplier 15"/>
          <p:cNvSpPr/>
          <p:nvPr/>
        </p:nvSpPr>
        <p:spPr bwMode="auto">
          <a:xfrm>
            <a:off x="6084168" y="4956827"/>
            <a:ext cx="576064" cy="416389"/>
          </a:xfrm>
          <a:prstGeom prst="mathMultiply">
            <a:avLst>
              <a:gd name="adj1" fmla="val 1437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  <p:sp>
        <p:nvSpPr>
          <p:cNvPr id="17" name="Multiplier 16"/>
          <p:cNvSpPr/>
          <p:nvPr/>
        </p:nvSpPr>
        <p:spPr bwMode="auto">
          <a:xfrm>
            <a:off x="6084168" y="5316867"/>
            <a:ext cx="576064" cy="416389"/>
          </a:xfrm>
          <a:prstGeom prst="mathMultiply">
            <a:avLst>
              <a:gd name="adj1" fmla="val 1437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  <p:sp>
        <p:nvSpPr>
          <p:cNvPr id="18" name="Multiplier 17"/>
          <p:cNvSpPr/>
          <p:nvPr/>
        </p:nvSpPr>
        <p:spPr bwMode="auto">
          <a:xfrm>
            <a:off x="6084168" y="5733256"/>
            <a:ext cx="576064" cy="416389"/>
          </a:xfrm>
          <a:prstGeom prst="mathMultiply">
            <a:avLst>
              <a:gd name="adj1" fmla="val 1437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  <p:sp>
        <p:nvSpPr>
          <p:cNvPr id="19" name="Multiplier 18"/>
          <p:cNvSpPr/>
          <p:nvPr/>
        </p:nvSpPr>
        <p:spPr bwMode="auto">
          <a:xfrm>
            <a:off x="6156176" y="6180963"/>
            <a:ext cx="576064" cy="416389"/>
          </a:xfrm>
          <a:prstGeom prst="mathMultiply">
            <a:avLst>
              <a:gd name="adj1" fmla="val 1437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02896" y="6409134"/>
            <a:ext cx="2133600" cy="476250"/>
          </a:xfrm>
        </p:spPr>
        <p:txBody>
          <a:bodyPr/>
          <a:lstStyle/>
          <a:p>
            <a:pPr>
              <a:defRPr/>
            </a:pPr>
            <a:fld id="{DFF4F774-9ED8-4DA3-8773-3C983AFF79F4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58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5"/>
          <p:cNvSpPr>
            <a:spLocks noChangeShapeType="1"/>
          </p:cNvSpPr>
          <p:nvPr/>
        </p:nvSpPr>
        <p:spPr bwMode="auto">
          <a:xfrm>
            <a:off x="6934200" y="5181600"/>
            <a:ext cx="0" cy="9144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dirty="0"/>
          </a:p>
        </p:txBody>
      </p:sp>
      <p:sp>
        <p:nvSpPr>
          <p:cNvPr id="9219" name="Line 23"/>
          <p:cNvSpPr>
            <a:spLocks noChangeShapeType="1"/>
          </p:cNvSpPr>
          <p:nvPr/>
        </p:nvSpPr>
        <p:spPr bwMode="auto">
          <a:xfrm flipH="1">
            <a:off x="3886200" y="5181600"/>
            <a:ext cx="990600" cy="9144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dirty="0"/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2CA719-A57A-4D02-9766-C846C91F24E0}" type="slidenum">
              <a:rPr lang="en-GB" altLang="fr-FR" smtClean="0"/>
              <a:pPr/>
              <a:t>13</a:t>
            </a:fld>
            <a:endParaRPr lang="en-GB" altLang="fr-FR" dirty="0" smtClean="0"/>
          </a:p>
        </p:txBody>
      </p:sp>
      <p:sp>
        <p:nvSpPr>
          <p:cNvPr id="9221" name="Line 2"/>
          <p:cNvSpPr>
            <a:spLocks noChangeShapeType="1"/>
          </p:cNvSpPr>
          <p:nvPr/>
        </p:nvSpPr>
        <p:spPr bwMode="auto">
          <a:xfrm>
            <a:off x="5486400" y="2057400"/>
            <a:ext cx="1524000" cy="13716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dirty="0"/>
          </a:p>
        </p:txBody>
      </p:sp>
      <p:sp>
        <p:nvSpPr>
          <p:cNvPr id="9222" name="Line 3"/>
          <p:cNvSpPr>
            <a:spLocks noChangeShapeType="1"/>
          </p:cNvSpPr>
          <p:nvPr/>
        </p:nvSpPr>
        <p:spPr bwMode="auto">
          <a:xfrm flipH="1">
            <a:off x="2438400" y="2057400"/>
            <a:ext cx="762000" cy="6858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dirty="0"/>
          </a:p>
        </p:txBody>
      </p:sp>
      <p:sp>
        <p:nvSpPr>
          <p:cNvPr id="9223" name="Rectangle 1032"/>
          <p:cNvSpPr>
            <a:spLocks noChangeArrowheads="1"/>
          </p:cNvSpPr>
          <p:nvPr/>
        </p:nvSpPr>
        <p:spPr bwMode="auto">
          <a:xfrm>
            <a:off x="214313" y="-27384"/>
            <a:ext cx="3319462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588"/>
            <a:r>
              <a:rPr lang="en-GB" altLang="fr-FR" sz="3000" b="1" dirty="0">
                <a:solidFill>
                  <a:schemeClr val="bg1"/>
                </a:solidFill>
              </a:rPr>
              <a:t>Assessment of </a:t>
            </a:r>
            <a:r>
              <a:rPr lang="en-GB" altLang="fr-FR" sz="3000" b="1" dirty="0" smtClean="0">
                <a:solidFill>
                  <a:schemeClr val="bg1"/>
                </a:solidFill>
              </a:rPr>
              <a:t>external risks</a:t>
            </a:r>
            <a:endParaRPr lang="en-GB" altLang="fr-FR" sz="3000" b="1" dirty="0">
              <a:solidFill>
                <a:schemeClr val="bg1"/>
              </a:solidFill>
            </a:endParaRPr>
          </a:p>
        </p:txBody>
      </p:sp>
      <p:sp>
        <p:nvSpPr>
          <p:cNvPr id="9224" name="AutoShape 5"/>
          <p:cNvSpPr>
            <a:spLocks noChangeArrowheads="1"/>
          </p:cNvSpPr>
          <p:nvPr/>
        </p:nvSpPr>
        <p:spPr bwMode="auto">
          <a:xfrm>
            <a:off x="2627313" y="1371600"/>
            <a:ext cx="3611562" cy="695265"/>
          </a:xfrm>
          <a:prstGeom prst="cube">
            <a:avLst>
              <a:gd name="adj" fmla="val 25000"/>
            </a:avLst>
          </a:prstGeom>
          <a:solidFill>
            <a:srgbClr val="FFCC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fr-FR" sz="1400" b="1" dirty="0" smtClean="0">
                <a:solidFill>
                  <a:schemeClr val="accent2"/>
                </a:solidFill>
              </a:rPr>
              <a:t>Is the potential impact of the risk important?</a:t>
            </a:r>
            <a:endParaRPr lang="en-GB" altLang="fr-FR" sz="1400" b="1" dirty="0">
              <a:solidFill>
                <a:schemeClr val="accent2"/>
              </a:solidFill>
            </a:endParaRPr>
          </a:p>
        </p:txBody>
      </p:sp>
      <p:sp>
        <p:nvSpPr>
          <p:cNvPr id="9225" name="AutoShape 6"/>
          <p:cNvSpPr>
            <a:spLocks noChangeArrowheads="1"/>
          </p:cNvSpPr>
          <p:nvPr/>
        </p:nvSpPr>
        <p:spPr bwMode="auto">
          <a:xfrm>
            <a:off x="914400" y="2743200"/>
            <a:ext cx="2655888" cy="408980"/>
          </a:xfrm>
          <a:prstGeom prst="cube">
            <a:avLst>
              <a:gd name="adj" fmla="val 25000"/>
            </a:avLst>
          </a:prstGeom>
          <a:solidFill>
            <a:srgbClr val="FFCC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fr-FR" sz="1400" b="1" dirty="0" smtClean="0">
                <a:solidFill>
                  <a:schemeClr val="accent2"/>
                </a:solidFill>
              </a:rPr>
              <a:t>Is it likely to happen?</a:t>
            </a:r>
            <a:endParaRPr lang="en-GB" altLang="fr-FR" sz="1400" b="1" dirty="0">
              <a:solidFill>
                <a:schemeClr val="accent2"/>
              </a:solidFill>
            </a:endParaRPr>
          </a:p>
        </p:txBody>
      </p:sp>
      <p:sp>
        <p:nvSpPr>
          <p:cNvPr id="9226" name="Text Box 7"/>
          <p:cNvSpPr txBox="1">
            <a:spLocks noChangeArrowheads="1"/>
          </p:cNvSpPr>
          <p:nvPr/>
        </p:nvSpPr>
        <p:spPr bwMode="auto">
          <a:xfrm>
            <a:off x="1524000" y="3429000"/>
            <a:ext cx="1828800" cy="30777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fr-FR" sz="1400" b="1" dirty="0" smtClean="0">
                <a:solidFill>
                  <a:schemeClr val="accent2"/>
                </a:solidFill>
              </a:rPr>
              <a:t>Very unlikely</a:t>
            </a:r>
            <a:endParaRPr lang="en-GB" altLang="fr-FR" sz="1400" b="1" dirty="0">
              <a:solidFill>
                <a:schemeClr val="accent2"/>
              </a:solidFill>
            </a:endParaRPr>
          </a:p>
        </p:txBody>
      </p:sp>
      <p:sp>
        <p:nvSpPr>
          <p:cNvPr id="9227" name="Text Box 8"/>
          <p:cNvSpPr txBox="1">
            <a:spLocks noChangeArrowheads="1"/>
          </p:cNvSpPr>
          <p:nvPr/>
        </p:nvSpPr>
        <p:spPr bwMode="auto">
          <a:xfrm>
            <a:off x="1524000" y="4038600"/>
            <a:ext cx="1828800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fr-FR" sz="1400" b="1" dirty="0" smtClean="0">
                <a:solidFill>
                  <a:schemeClr val="accent2"/>
                </a:solidFill>
              </a:rPr>
              <a:t>Possibly</a:t>
            </a:r>
            <a:endParaRPr lang="en-GB" altLang="fr-FR" sz="1400" b="1" dirty="0">
              <a:solidFill>
                <a:schemeClr val="accent2"/>
              </a:solidFill>
            </a:endParaRPr>
          </a:p>
        </p:txBody>
      </p:sp>
      <p:sp>
        <p:nvSpPr>
          <p:cNvPr id="9228" name="Text Box 9"/>
          <p:cNvSpPr txBox="1">
            <a:spLocks noChangeArrowheads="1"/>
          </p:cNvSpPr>
          <p:nvPr/>
        </p:nvSpPr>
        <p:spPr bwMode="auto">
          <a:xfrm>
            <a:off x="1524000" y="4632325"/>
            <a:ext cx="1828800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fr-FR" sz="1400" b="1" dirty="0" smtClean="0">
                <a:solidFill>
                  <a:schemeClr val="accent2"/>
                </a:solidFill>
              </a:rPr>
              <a:t>Almost certainly</a:t>
            </a:r>
            <a:endParaRPr lang="en-GB" altLang="fr-FR" sz="1400" b="1" dirty="0">
              <a:solidFill>
                <a:schemeClr val="accent2"/>
              </a:solidFill>
            </a:endParaRPr>
          </a:p>
        </p:txBody>
      </p:sp>
      <p:sp>
        <p:nvSpPr>
          <p:cNvPr id="9229" name="Text Box 10"/>
          <p:cNvSpPr txBox="1">
            <a:spLocks noChangeArrowheads="1"/>
          </p:cNvSpPr>
          <p:nvPr/>
        </p:nvSpPr>
        <p:spPr bwMode="auto">
          <a:xfrm>
            <a:off x="107950" y="6111875"/>
            <a:ext cx="5472113" cy="523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fr-FR" sz="1400" b="1" dirty="0" smtClean="0">
                <a:solidFill>
                  <a:schemeClr val="accent2"/>
                </a:solidFill>
              </a:rPr>
              <a:t>Redesign the project by adding activities or outputs, reformulate the project outcome if necessary</a:t>
            </a:r>
            <a:endParaRPr lang="en-GB" altLang="fr-FR" sz="1400" b="1" dirty="0">
              <a:solidFill>
                <a:schemeClr val="accent2"/>
              </a:solidFill>
            </a:endParaRPr>
          </a:p>
        </p:txBody>
      </p:sp>
      <p:sp>
        <p:nvSpPr>
          <p:cNvPr id="9230" name="Text Box 11"/>
          <p:cNvSpPr txBox="1">
            <a:spLocks noChangeArrowheads="1"/>
          </p:cNvSpPr>
          <p:nvPr/>
        </p:nvSpPr>
        <p:spPr bwMode="auto">
          <a:xfrm>
            <a:off x="4572000" y="4038600"/>
            <a:ext cx="3429000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fr-FR" sz="1400" b="1" dirty="0" smtClean="0">
                <a:solidFill>
                  <a:schemeClr val="accent2"/>
                </a:solidFill>
              </a:rPr>
              <a:t>Include in the logframe</a:t>
            </a:r>
            <a:endParaRPr lang="en-GB" altLang="fr-FR" sz="1400" b="1" dirty="0">
              <a:solidFill>
                <a:schemeClr val="accent2"/>
              </a:solidFill>
            </a:endParaRPr>
          </a:p>
        </p:txBody>
      </p:sp>
      <p:sp>
        <p:nvSpPr>
          <p:cNvPr id="9231" name="AutoShape 12"/>
          <p:cNvSpPr>
            <a:spLocks noChangeArrowheads="1"/>
          </p:cNvSpPr>
          <p:nvPr/>
        </p:nvSpPr>
        <p:spPr bwMode="auto">
          <a:xfrm>
            <a:off x="4572000" y="4425950"/>
            <a:ext cx="3649663" cy="981551"/>
          </a:xfrm>
          <a:prstGeom prst="cube">
            <a:avLst>
              <a:gd name="adj" fmla="val 25000"/>
            </a:avLst>
          </a:prstGeom>
          <a:solidFill>
            <a:srgbClr val="FFCC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fr-FR" sz="1400" b="1" dirty="0" smtClean="0">
                <a:solidFill>
                  <a:schemeClr val="accent2"/>
                </a:solidFill>
              </a:rPr>
              <a:t>Is it possible to redesign the project in order to influence this external factor?</a:t>
            </a:r>
            <a:endParaRPr lang="en-GB" altLang="fr-FR" sz="1400" b="1" dirty="0">
              <a:solidFill>
                <a:schemeClr val="accent2"/>
              </a:solidFill>
            </a:endParaRPr>
          </a:p>
        </p:txBody>
      </p:sp>
      <p:sp>
        <p:nvSpPr>
          <p:cNvPr id="9232" name="Text Box 13"/>
          <p:cNvSpPr txBox="1">
            <a:spLocks noChangeArrowheads="1"/>
          </p:cNvSpPr>
          <p:nvPr/>
        </p:nvSpPr>
        <p:spPr bwMode="auto">
          <a:xfrm>
            <a:off x="4572000" y="3429000"/>
            <a:ext cx="3429000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fr-FR" sz="1400" b="1" dirty="0" smtClean="0">
                <a:solidFill>
                  <a:schemeClr val="accent2"/>
                </a:solidFill>
              </a:rPr>
              <a:t>Do not include in the logframe</a:t>
            </a:r>
            <a:endParaRPr lang="en-GB" altLang="fr-FR" sz="1400" b="1" dirty="0">
              <a:solidFill>
                <a:schemeClr val="accent2"/>
              </a:solidFill>
            </a:endParaRPr>
          </a:p>
        </p:txBody>
      </p:sp>
      <p:sp>
        <p:nvSpPr>
          <p:cNvPr id="9233" name="Text Box 14"/>
          <p:cNvSpPr txBox="1">
            <a:spLocks noChangeArrowheads="1"/>
          </p:cNvSpPr>
          <p:nvPr/>
        </p:nvSpPr>
        <p:spPr bwMode="auto">
          <a:xfrm>
            <a:off x="5943600" y="6102350"/>
            <a:ext cx="1981200" cy="527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fr-FR" sz="1400" b="1" dirty="0" smtClean="0">
                <a:solidFill>
                  <a:schemeClr val="accent2"/>
                </a:solidFill>
              </a:rPr>
              <a:t>The project may not be feasible</a:t>
            </a:r>
            <a:endParaRPr lang="en-GB" altLang="fr-FR" sz="1400" b="1" dirty="0">
              <a:solidFill>
                <a:schemeClr val="accent2"/>
              </a:solidFill>
            </a:endParaRPr>
          </a:p>
        </p:txBody>
      </p:sp>
      <p:sp>
        <p:nvSpPr>
          <p:cNvPr id="9234" name="Text Box 15"/>
          <p:cNvSpPr txBox="1">
            <a:spLocks noChangeArrowheads="1"/>
          </p:cNvSpPr>
          <p:nvPr/>
        </p:nvSpPr>
        <p:spPr bwMode="auto">
          <a:xfrm>
            <a:off x="2590800" y="2209800"/>
            <a:ext cx="533400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fr-FR" sz="1400" b="1" dirty="0" smtClean="0">
                <a:solidFill>
                  <a:schemeClr val="accent2"/>
                </a:solidFill>
              </a:rPr>
              <a:t>yes</a:t>
            </a:r>
            <a:endParaRPr lang="en-GB" altLang="fr-FR" sz="1400" b="1" dirty="0">
              <a:solidFill>
                <a:schemeClr val="accent2"/>
              </a:solidFill>
            </a:endParaRPr>
          </a:p>
        </p:txBody>
      </p:sp>
      <p:sp>
        <p:nvSpPr>
          <p:cNvPr id="9235" name="Text Box 16"/>
          <p:cNvSpPr txBox="1">
            <a:spLocks noChangeArrowheads="1"/>
          </p:cNvSpPr>
          <p:nvPr/>
        </p:nvSpPr>
        <p:spPr bwMode="auto">
          <a:xfrm>
            <a:off x="5638800" y="2209800"/>
            <a:ext cx="533400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fr-FR" sz="1400" b="1" dirty="0" smtClean="0">
                <a:solidFill>
                  <a:schemeClr val="accent2"/>
                </a:solidFill>
              </a:rPr>
              <a:t>no</a:t>
            </a:r>
            <a:endParaRPr lang="en-GB" altLang="fr-FR" sz="1400" b="1" dirty="0">
              <a:solidFill>
                <a:schemeClr val="accent2"/>
              </a:solidFill>
            </a:endParaRPr>
          </a:p>
        </p:txBody>
      </p:sp>
      <p:cxnSp>
        <p:nvCxnSpPr>
          <p:cNvPr id="9236" name="AutoShape 17"/>
          <p:cNvCxnSpPr>
            <a:cxnSpLocks noChangeShapeType="1"/>
            <a:stCxn id="9225" idx="2"/>
            <a:endCxn id="9226" idx="1"/>
          </p:cNvCxnSpPr>
          <p:nvPr/>
        </p:nvCxnSpPr>
        <p:spPr bwMode="auto">
          <a:xfrm rot="10800000" flipH="1" flipV="1">
            <a:off x="914400" y="2998813"/>
            <a:ext cx="609600" cy="584076"/>
          </a:xfrm>
          <a:prstGeom prst="bentConnector3">
            <a:avLst>
              <a:gd name="adj1" fmla="val -37500"/>
            </a:avLst>
          </a:prstGeom>
          <a:noFill/>
          <a:ln w="38100">
            <a:solidFill>
              <a:srgbClr val="FFCC00"/>
            </a:solidFill>
            <a:miter lim="800000"/>
            <a:headEnd/>
            <a:tailEnd type="triangle" w="med" len="med"/>
          </a:ln>
        </p:spPr>
      </p:cxnSp>
      <p:cxnSp>
        <p:nvCxnSpPr>
          <p:cNvPr id="9237" name="AutoShape 18"/>
          <p:cNvCxnSpPr>
            <a:cxnSpLocks noChangeShapeType="1"/>
            <a:stCxn id="9225" idx="2"/>
            <a:endCxn id="9227" idx="1"/>
          </p:cNvCxnSpPr>
          <p:nvPr/>
        </p:nvCxnSpPr>
        <p:spPr bwMode="auto">
          <a:xfrm rot="10800000" flipH="1" flipV="1">
            <a:off x="914400" y="2998813"/>
            <a:ext cx="609600" cy="1196950"/>
          </a:xfrm>
          <a:prstGeom prst="bentConnector3">
            <a:avLst>
              <a:gd name="adj1" fmla="val -37500"/>
            </a:avLst>
          </a:prstGeom>
          <a:noFill/>
          <a:ln w="38100">
            <a:solidFill>
              <a:srgbClr val="FFCC00"/>
            </a:solidFill>
            <a:miter lim="800000"/>
            <a:headEnd/>
            <a:tailEnd type="triangle" w="med" len="med"/>
          </a:ln>
        </p:spPr>
      </p:cxnSp>
      <p:cxnSp>
        <p:nvCxnSpPr>
          <p:cNvPr id="9238" name="AutoShape 19"/>
          <p:cNvCxnSpPr>
            <a:cxnSpLocks noChangeShapeType="1"/>
            <a:stCxn id="9225" idx="2"/>
            <a:endCxn id="9228" idx="1"/>
          </p:cNvCxnSpPr>
          <p:nvPr/>
        </p:nvCxnSpPr>
        <p:spPr bwMode="auto">
          <a:xfrm rot="10800000" flipH="1" flipV="1">
            <a:off x="914400" y="2998812"/>
            <a:ext cx="609600" cy="1790675"/>
          </a:xfrm>
          <a:prstGeom prst="bentConnector3">
            <a:avLst>
              <a:gd name="adj1" fmla="val -37500"/>
            </a:avLst>
          </a:prstGeom>
          <a:noFill/>
          <a:ln w="38100">
            <a:solidFill>
              <a:srgbClr val="FFCC00"/>
            </a:solidFill>
            <a:miter lim="800000"/>
            <a:headEnd/>
            <a:tailEnd type="triangle" w="med" len="med"/>
          </a:ln>
        </p:spPr>
      </p:cxnSp>
      <p:cxnSp>
        <p:nvCxnSpPr>
          <p:cNvPr id="9239" name="AutoShape 20"/>
          <p:cNvCxnSpPr>
            <a:cxnSpLocks noChangeShapeType="1"/>
            <a:stCxn id="9226" idx="3"/>
            <a:endCxn id="9232" idx="1"/>
          </p:cNvCxnSpPr>
          <p:nvPr/>
        </p:nvCxnSpPr>
        <p:spPr bwMode="auto">
          <a:xfrm>
            <a:off x="3352800" y="3582889"/>
            <a:ext cx="1219200" cy="3274"/>
          </a:xfrm>
          <a:prstGeom prst="straightConnector1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</p:spPr>
      </p:cxnSp>
      <p:cxnSp>
        <p:nvCxnSpPr>
          <p:cNvPr id="9240" name="AutoShape 21"/>
          <p:cNvCxnSpPr>
            <a:cxnSpLocks noChangeShapeType="1"/>
            <a:stCxn id="9227" idx="3"/>
            <a:endCxn id="9230" idx="1"/>
          </p:cNvCxnSpPr>
          <p:nvPr/>
        </p:nvCxnSpPr>
        <p:spPr bwMode="auto">
          <a:xfrm>
            <a:off x="3352800" y="4195763"/>
            <a:ext cx="1219200" cy="0"/>
          </a:xfrm>
          <a:prstGeom prst="straightConnector1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</p:spPr>
      </p:cxnSp>
      <p:cxnSp>
        <p:nvCxnSpPr>
          <p:cNvPr id="9241" name="AutoShape 22"/>
          <p:cNvCxnSpPr>
            <a:cxnSpLocks noChangeShapeType="1"/>
          </p:cNvCxnSpPr>
          <p:nvPr/>
        </p:nvCxnSpPr>
        <p:spPr bwMode="auto">
          <a:xfrm>
            <a:off x="3352800" y="4784725"/>
            <a:ext cx="1219200" cy="0"/>
          </a:xfrm>
          <a:prstGeom prst="straightConnector1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</p:spPr>
      </p:cxnSp>
      <p:sp>
        <p:nvSpPr>
          <p:cNvPr id="9242" name="Text Box 24"/>
          <p:cNvSpPr txBox="1">
            <a:spLocks noChangeArrowheads="1"/>
          </p:cNvSpPr>
          <p:nvPr/>
        </p:nvSpPr>
        <p:spPr bwMode="auto">
          <a:xfrm>
            <a:off x="4038600" y="5486400"/>
            <a:ext cx="533400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fr-FR" sz="1400" b="1" dirty="0" smtClean="0">
                <a:solidFill>
                  <a:schemeClr val="accent2"/>
                </a:solidFill>
              </a:rPr>
              <a:t>yes</a:t>
            </a:r>
            <a:endParaRPr lang="en-GB" altLang="fr-FR" sz="1400" b="1" dirty="0">
              <a:solidFill>
                <a:schemeClr val="accent2"/>
              </a:solidFill>
            </a:endParaRPr>
          </a:p>
        </p:txBody>
      </p:sp>
      <p:sp>
        <p:nvSpPr>
          <p:cNvPr id="9243" name="Text Box 26"/>
          <p:cNvSpPr txBox="1">
            <a:spLocks noChangeArrowheads="1"/>
          </p:cNvSpPr>
          <p:nvPr/>
        </p:nvSpPr>
        <p:spPr bwMode="auto">
          <a:xfrm>
            <a:off x="6705600" y="5486400"/>
            <a:ext cx="533400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fr-FR" sz="1400" b="1" dirty="0" smtClean="0">
                <a:solidFill>
                  <a:schemeClr val="accent2"/>
                </a:solidFill>
              </a:rPr>
              <a:t>no</a:t>
            </a:r>
            <a:endParaRPr lang="en-GB" altLang="fr-FR" sz="1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78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B09232-9FD3-4EC6-BC55-1663D2E9773E}" type="slidenum">
              <a:rPr lang="en-GB" altLang="fr-FR" smtClean="0"/>
              <a:pPr/>
              <a:t>14</a:t>
            </a:fld>
            <a:endParaRPr lang="en-GB" altLang="fr-FR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5496" y="1052215"/>
            <a:ext cx="9000232" cy="936625"/>
          </a:xfrm>
          <a:noFill/>
        </p:spPr>
        <p:txBody>
          <a:bodyPr/>
          <a:lstStyle/>
          <a:p>
            <a:pPr indent="0" algn="ctr" eaLnBrk="1" hangingPunct="1"/>
            <a:r>
              <a:rPr lang="en-GB" altLang="fr-FR" sz="2900" dirty="0" smtClean="0"/>
              <a:t>Internal risks and negative externalities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107504" y="2060848"/>
            <a:ext cx="8928992" cy="3705944"/>
            <a:chOff x="107504" y="1988840"/>
            <a:chExt cx="8928992" cy="3705944"/>
          </a:xfrm>
        </p:grpSpPr>
        <p:sp>
          <p:nvSpPr>
            <p:cNvPr id="4" name="Organigramme : Alternative 3"/>
            <p:cNvSpPr/>
            <p:nvPr/>
          </p:nvSpPr>
          <p:spPr bwMode="auto">
            <a:xfrm>
              <a:off x="107504" y="1988840"/>
              <a:ext cx="8928992" cy="936104"/>
            </a:xfrm>
            <a:prstGeom prst="flowChartAlternateProcess">
              <a:avLst/>
            </a:prstGeom>
            <a:solidFill>
              <a:srgbClr val="FFFF66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" name="Organigramme : Alternative 9"/>
            <p:cNvSpPr/>
            <p:nvPr/>
          </p:nvSpPr>
          <p:spPr bwMode="auto">
            <a:xfrm>
              <a:off x="107504" y="4005064"/>
              <a:ext cx="8928992" cy="936104"/>
            </a:xfrm>
            <a:prstGeom prst="flowChartAlternateProcess">
              <a:avLst/>
            </a:prstGeom>
            <a:solidFill>
              <a:srgbClr val="FFFF66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1269" name="AutoShape 4"/>
            <p:cNvSpPr>
              <a:spLocks noChangeArrowheads="1"/>
            </p:cNvSpPr>
            <p:nvPr/>
          </p:nvSpPr>
          <p:spPr bwMode="auto">
            <a:xfrm rot="16200000">
              <a:off x="615753" y="2992760"/>
              <a:ext cx="609600" cy="762000"/>
            </a:xfrm>
            <a:prstGeom prst="downArrow">
              <a:avLst>
                <a:gd name="adj1" fmla="val 50000"/>
                <a:gd name="adj2" fmla="val 31250"/>
              </a:avLst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altLang="fr-FR" dirty="0"/>
            </a:p>
          </p:txBody>
        </p:sp>
        <p:sp>
          <p:nvSpPr>
            <p:cNvPr id="7" name="AutoShape 4"/>
            <p:cNvSpPr>
              <a:spLocks noChangeArrowheads="1"/>
            </p:cNvSpPr>
            <p:nvPr/>
          </p:nvSpPr>
          <p:spPr bwMode="auto">
            <a:xfrm rot="16200000">
              <a:off x="615753" y="5008984"/>
              <a:ext cx="609600" cy="762000"/>
            </a:xfrm>
            <a:prstGeom prst="downArrow">
              <a:avLst>
                <a:gd name="adj1" fmla="val 50000"/>
                <a:gd name="adj2" fmla="val 31250"/>
              </a:avLst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altLang="fr-FR" dirty="0"/>
            </a:p>
          </p:txBody>
        </p:sp>
      </p:grp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96" y="2204764"/>
            <a:ext cx="9108504" cy="4248572"/>
          </a:xfrm>
        </p:spPr>
        <p:txBody>
          <a:bodyPr/>
          <a:lstStyle/>
          <a:p>
            <a:pPr eaLnBrk="1" hangingPunct="1">
              <a:buClrTx/>
              <a:buFont typeface="Times" charset="0"/>
              <a:buNone/>
            </a:pPr>
            <a:r>
              <a:rPr lang="en-GB" altLang="fr-FR" sz="2000" i="0" dirty="0" smtClean="0"/>
              <a:t>LFM focusses on external risk factors. </a:t>
            </a:r>
          </a:p>
          <a:p>
            <a:pPr eaLnBrk="1" hangingPunct="1">
              <a:spcAft>
                <a:spcPts val="600"/>
              </a:spcAft>
              <a:buClrTx/>
              <a:buFont typeface="Times" charset="0"/>
              <a:buNone/>
            </a:pPr>
            <a:r>
              <a:rPr lang="en-GB" altLang="fr-FR" sz="2000" i="0" dirty="0" smtClean="0"/>
              <a:t>However, </a:t>
            </a:r>
            <a:r>
              <a:rPr lang="en-GB" altLang="fr-FR" sz="2000" b="1" i="0" dirty="0" smtClean="0"/>
              <a:t>internal risks are often factors of poor performance.</a:t>
            </a:r>
          </a:p>
          <a:p>
            <a:pPr lvl="3" eaLnBrk="1" hangingPunct="1">
              <a:spcAft>
                <a:spcPts val="600"/>
              </a:spcAft>
              <a:buFont typeface="Wingdings" pitchFamily="2" charset="2"/>
              <a:buChar char="§"/>
            </a:pPr>
            <a:r>
              <a:rPr lang="en-GB" altLang="fr-FR" dirty="0" smtClean="0">
                <a:solidFill>
                  <a:srgbClr val="0F5494"/>
                </a:solidFill>
                <a:latin typeface="+mn-lt"/>
                <a:ea typeface="+mn-ea"/>
                <a:cs typeface="+mn-cs"/>
              </a:rPr>
              <a:t>Identify them in order to anticipate them</a:t>
            </a:r>
          </a:p>
          <a:p>
            <a:pPr lvl="3" eaLnBrk="1" hangingPunct="1">
              <a:buFont typeface="Wingdings" pitchFamily="2" charset="2"/>
              <a:buChar char="§"/>
            </a:pPr>
            <a:r>
              <a:rPr lang="en-GB" altLang="fr-FR" dirty="0" smtClean="0">
                <a:solidFill>
                  <a:srgbClr val="0F5494"/>
                </a:solidFill>
                <a:latin typeface="+mn-lt"/>
                <a:ea typeface="+mn-ea"/>
                <a:cs typeface="+mn-cs"/>
              </a:rPr>
              <a:t>Monitor them for sound management</a:t>
            </a:r>
          </a:p>
          <a:p>
            <a:pPr lvl="3" eaLnBrk="1" hangingPunct="1">
              <a:buFont typeface="Wingdings" pitchFamily="2" charset="2"/>
              <a:buChar char="§"/>
            </a:pPr>
            <a:endParaRPr lang="en-GB" altLang="fr-FR" dirty="0" smtClean="0">
              <a:solidFill>
                <a:srgbClr val="0F5494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buClrTx/>
              <a:buFont typeface="Times" charset="0"/>
              <a:buNone/>
            </a:pPr>
            <a:r>
              <a:rPr lang="en-GB" altLang="fr-FR" sz="2000" i="0" dirty="0" smtClean="0"/>
              <a:t>LFM focusses on positives externalities. </a:t>
            </a:r>
          </a:p>
          <a:p>
            <a:pPr eaLnBrk="1" hangingPunct="1">
              <a:spcAft>
                <a:spcPts val="600"/>
              </a:spcAft>
              <a:buClrTx/>
              <a:buFont typeface="Times" charset="0"/>
              <a:buNone/>
            </a:pPr>
            <a:r>
              <a:rPr lang="en-GB" altLang="fr-FR" sz="2000" i="0" dirty="0" smtClean="0"/>
              <a:t>However, </a:t>
            </a:r>
            <a:r>
              <a:rPr lang="en-GB" altLang="fr-FR" sz="2000" b="1" i="0" dirty="0" smtClean="0"/>
              <a:t>negative externalities exist &amp; need to be considered</a:t>
            </a:r>
            <a:r>
              <a:rPr lang="en-GB" altLang="fr-FR" sz="2000" i="0" dirty="0" smtClean="0"/>
              <a:t>.</a:t>
            </a:r>
          </a:p>
          <a:p>
            <a:pPr lvl="3" eaLnBrk="1" hangingPunct="1">
              <a:spcAft>
                <a:spcPts val="600"/>
              </a:spcAft>
              <a:buClrTx/>
              <a:buFont typeface="Wingdings" pitchFamily="2" charset="2"/>
              <a:buChar char="§"/>
            </a:pPr>
            <a:r>
              <a:rPr lang="en-GB" altLang="fr-FR" dirty="0" smtClean="0">
                <a:solidFill>
                  <a:srgbClr val="0F5494"/>
                </a:solidFill>
                <a:latin typeface="+mn-lt"/>
                <a:ea typeface="+mn-ea"/>
                <a:cs typeface="+mn-cs"/>
              </a:rPr>
              <a:t>Use the intervention logic thinking process to identify them and plan accordingly </a:t>
            </a:r>
          </a:p>
          <a:p>
            <a:pPr lvl="3" eaLnBrk="1" hangingPunct="1">
              <a:buClrTx/>
              <a:buFont typeface="Wingdings" pitchFamily="2" charset="2"/>
              <a:buChar char="§"/>
            </a:pPr>
            <a:r>
              <a:rPr lang="en-GB" altLang="fr-FR" dirty="0" smtClean="0">
                <a:solidFill>
                  <a:srgbClr val="0F5494"/>
                </a:solidFill>
                <a:latin typeface="+mn-lt"/>
                <a:ea typeface="+mn-ea"/>
                <a:cs typeface="+mn-cs"/>
              </a:rPr>
              <a:t>Include their analysis in the monitoring and evaluation system of the action</a:t>
            </a:r>
            <a:endParaRPr lang="en-GB" altLang="fr-FR" dirty="0">
              <a:solidFill>
                <a:srgbClr val="0F5494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767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2CA719-A57A-4D02-9766-C846C91F24E0}" type="slidenum">
              <a:rPr lang="en-GB" altLang="fr-FR" smtClean="0">
                <a:solidFill>
                  <a:srgbClr val="000000"/>
                </a:solidFill>
              </a:rPr>
              <a:pPr/>
              <a:t>15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9223" name="Rectangle 1032"/>
          <p:cNvSpPr>
            <a:spLocks noChangeArrowheads="1"/>
          </p:cNvSpPr>
          <p:nvPr/>
        </p:nvSpPr>
        <p:spPr bwMode="auto">
          <a:xfrm>
            <a:off x="214312" y="44625"/>
            <a:ext cx="3748087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588"/>
            <a:r>
              <a:rPr lang="en-GB" altLang="fr-FR" sz="2400" b="1" dirty="0" smtClean="0">
                <a:solidFill>
                  <a:srgbClr val="F3D200"/>
                </a:solidFill>
              </a:rPr>
              <a:t>Risk </a:t>
            </a:r>
            <a:r>
              <a:rPr lang="fr-FR" altLang="fr-FR" sz="2400" b="1" dirty="0" smtClean="0">
                <a:solidFill>
                  <a:srgbClr val="F3D200"/>
                </a:solidFill>
              </a:rPr>
              <a:t>management matrix</a:t>
            </a:r>
            <a:endParaRPr lang="en-GB" altLang="fr-FR" sz="2400" b="1" dirty="0">
              <a:solidFill>
                <a:srgbClr val="F3D20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29437" y="70413"/>
            <a:ext cx="5961596" cy="7668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04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214313" y="1125538"/>
            <a:ext cx="8763000" cy="771525"/>
          </a:xfrm>
        </p:spPr>
        <p:txBody>
          <a:bodyPr/>
          <a:lstStyle/>
          <a:p>
            <a:pPr indent="0" algn="ctr" eaLnBrk="1" hangingPunct="1"/>
            <a:r>
              <a:rPr lang="fr-BE" altLang="fr-FR" dirty="0" err="1" smtClean="0"/>
              <a:t>Risk</a:t>
            </a:r>
            <a:r>
              <a:rPr lang="fr-BE" altLang="fr-FR" dirty="0" smtClean="0"/>
              <a:t> management</a:t>
            </a:r>
            <a:endParaRPr lang="fr-FR" altLang="fr-FR" dirty="0" smtClean="0"/>
          </a:p>
        </p:txBody>
      </p:sp>
      <p:sp>
        <p:nvSpPr>
          <p:cNvPr id="12292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132856"/>
            <a:ext cx="8280400" cy="4393506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None/>
            </a:pPr>
            <a:r>
              <a:rPr lang="en-GB" altLang="fr-FR" sz="2000" i="0" dirty="0" smtClean="0"/>
              <a:t>Managing risks deserves a lot of attention !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None/>
            </a:pPr>
            <a:endParaRPr lang="en-GB" altLang="fr-FR" sz="2000" i="0" dirty="0" smtClean="0"/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altLang="fr-FR" sz="2000" i="0" dirty="0" smtClean="0"/>
              <a:t>Use the intervention logic to reflect on the risks, their existence, their evolution and their (potential) impact on the results expected from the action.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altLang="fr-FR" sz="2000" i="0" dirty="0" smtClean="0"/>
              <a:t>Adopt mitigation measures as soon as you identify the need for them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altLang="fr-FR" sz="2000" i="0" dirty="0" smtClean="0"/>
              <a:t>Prepare a risk management matrix that includes an assessment of the risk level and possible actions to take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altLang="fr-FR" sz="2000" i="0" dirty="0" smtClean="0"/>
              <a:t>Include risk monitoring in the monitoring &amp; evaluation system of your project/programme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None/>
            </a:pPr>
            <a:endParaRPr lang="en-GB" altLang="fr-FR" sz="2000" i="0" dirty="0" smtClean="0"/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endParaRPr lang="en-GB" altLang="fr-FR" sz="2000" i="0" dirty="0" smtClean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608C9-FF2E-486D-9567-7BEDD8269FBF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91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696D0-B9BD-4182-884D-03EC71CE0FBE}" type="slidenum">
              <a:rPr lang="en-GB" altLang="fr-FR" smtClean="0">
                <a:solidFill>
                  <a:srgbClr val="000000"/>
                </a:solidFill>
              </a:rPr>
              <a:pPr/>
              <a:t>17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714375" y="1357313"/>
            <a:ext cx="7772400" cy="1219200"/>
          </a:xfrm>
        </p:spPr>
        <p:txBody>
          <a:bodyPr/>
          <a:lstStyle/>
          <a:p>
            <a:pPr indent="0" algn="ctr" eaLnBrk="1" hangingPunct="1"/>
            <a:r>
              <a:rPr lang="en-GB" altLang="fr-FR" dirty="0" smtClean="0"/>
              <a:t>Case Studies : </a:t>
            </a:r>
            <a:br>
              <a:rPr lang="en-GB" altLang="fr-FR" dirty="0" smtClean="0"/>
            </a:br>
            <a:r>
              <a:rPr lang="en-GB" altLang="fr-FR" dirty="0" smtClean="0"/>
              <a:t>Planning phase </a:t>
            </a:r>
            <a:endParaRPr lang="fr-FR" altLang="fr-FR" dirty="0" smtClean="0"/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381000" y="1416050"/>
            <a:ext cx="8610600" cy="9461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endParaRPr lang="fr-FR" altLang="fr-FR" sz="2800" i="1">
              <a:solidFill>
                <a:srgbClr val="A50021"/>
              </a:solidFill>
              <a:latin typeface="Tahoma" pitchFamily="34" charset="0"/>
            </a:endParaRPr>
          </a:p>
        </p:txBody>
      </p:sp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0" y="2000250"/>
            <a:ext cx="9144000" cy="466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endParaRPr lang="fr-FR" altLang="fr-FR" sz="1800" dirty="0">
              <a:cs typeface="Arial" charset="0"/>
            </a:endParaRPr>
          </a:p>
          <a:p>
            <a:pPr marL="800100" lvl="1" indent="-342900" eaLnBrk="0" hangingPunct="0"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n"/>
            </a:pPr>
            <a:endParaRPr lang="fr-FR" altLang="fr-FR" sz="1800" dirty="0" smtClean="0">
              <a:cs typeface="Arial" charset="0"/>
            </a:endParaRPr>
          </a:p>
          <a:p>
            <a:pPr marL="800100" lvl="1" indent="-342900" eaLnBrk="0" hangingPunct="0"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n"/>
            </a:pPr>
            <a:endParaRPr lang="fr-FR" altLang="fr-FR" sz="1800" dirty="0"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n"/>
            </a:pPr>
            <a:r>
              <a:rPr lang="fr-FR" altLang="fr-FR" sz="1800" b="1" dirty="0">
                <a:cs typeface="Arial" charset="0"/>
              </a:rPr>
              <a:t>Option</a:t>
            </a:r>
            <a:r>
              <a:rPr lang="en-GB" altLang="fr-FR" sz="1800" b="1" dirty="0">
                <a:cs typeface="Arial" charset="0"/>
              </a:rPr>
              <a:t> 1: </a:t>
            </a:r>
            <a:r>
              <a:rPr lang="en-GB" altLang="fr-FR" sz="1800" b="1" dirty="0" smtClean="0">
                <a:cs typeface="Arial" charset="0"/>
              </a:rPr>
              <a:t>Building </a:t>
            </a:r>
            <a:r>
              <a:rPr lang="en-GB" altLang="fr-FR" sz="1800" b="1" dirty="0">
                <a:cs typeface="Arial" charset="0"/>
              </a:rPr>
              <a:t>on </a:t>
            </a:r>
            <a:r>
              <a:rPr lang="en-GB" altLang="fr-FR" sz="1800" b="1" dirty="0" smtClean="0">
                <a:cs typeface="Arial" charset="0"/>
              </a:rPr>
              <a:t>a real </a:t>
            </a:r>
            <a:r>
              <a:rPr lang="en-GB" altLang="fr-FR" sz="1800" b="1" dirty="0">
                <a:cs typeface="Arial" charset="0"/>
              </a:rPr>
              <a:t>case</a:t>
            </a:r>
            <a:endParaRPr lang="fr-FR" altLang="fr-FR" sz="1800" dirty="0">
              <a:cs typeface="Arial" charset="0"/>
            </a:endParaRPr>
          </a:p>
          <a:p>
            <a:pPr marL="342900" indent="-342900" eaLnBrk="0" hangingPunct="0">
              <a:spcBef>
                <a:spcPts val="1200"/>
              </a:spcBef>
              <a:buClr>
                <a:srgbClr val="0F5494"/>
              </a:buClr>
              <a:buFont typeface="Wingdings" pitchFamily="2" charset="2"/>
              <a:buAutoNum type="arabicPeriod"/>
            </a:pPr>
            <a:r>
              <a:rPr lang="en-GB" altLang="fr-FR" sz="1800" dirty="0">
                <a:cs typeface="Arial" charset="0"/>
              </a:rPr>
              <a:t>Develop </a:t>
            </a:r>
            <a:r>
              <a:rPr lang="en-GB" altLang="fr-FR" sz="1800" dirty="0" smtClean="0">
                <a:cs typeface="Arial" charset="0"/>
              </a:rPr>
              <a:t>the first steps in your Intervention Logic (green cards)</a:t>
            </a:r>
            <a:endParaRPr lang="en-GB" altLang="fr-FR" sz="1800" dirty="0">
              <a:cs typeface="Arial" charset="0"/>
            </a:endParaRPr>
          </a:p>
          <a:p>
            <a:pPr marL="342900" indent="-342900" eaLnBrk="0" hangingPunct="0">
              <a:spcBef>
                <a:spcPts val="1200"/>
              </a:spcBef>
              <a:buClr>
                <a:srgbClr val="0F5494"/>
              </a:buClr>
              <a:buFont typeface="Wingdings" pitchFamily="2" charset="2"/>
              <a:buAutoNum type="arabicPeriod"/>
            </a:pPr>
            <a:r>
              <a:rPr lang="en-GB" altLang="fr-FR" sz="1800" dirty="0" smtClean="0">
                <a:cs typeface="Arial" charset="0"/>
              </a:rPr>
              <a:t>Identify </a:t>
            </a:r>
            <a:r>
              <a:rPr lang="en-GB" altLang="fr-FR" sz="1800" dirty="0">
                <a:cs typeface="Arial" charset="0"/>
              </a:rPr>
              <a:t>key </a:t>
            </a:r>
            <a:r>
              <a:rPr lang="en-GB" altLang="fr-FR" sz="1800" dirty="0" smtClean="0">
                <a:cs typeface="Arial" charset="0"/>
              </a:rPr>
              <a:t>assumptions and </a:t>
            </a:r>
            <a:r>
              <a:rPr lang="en-GB" altLang="fr-FR" sz="1800" dirty="0">
                <a:cs typeface="Arial" charset="0"/>
              </a:rPr>
              <a:t>risks </a:t>
            </a:r>
            <a:r>
              <a:rPr lang="en-GB" altLang="fr-FR" sz="1800" dirty="0" smtClean="0">
                <a:cs typeface="Arial" charset="0"/>
              </a:rPr>
              <a:t>and place them according to where they might impact on your results chain (orange cards)</a:t>
            </a:r>
          </a:p>
          <a:p>
            <a:pPr eaLnBrk="0" hangingPunct="0">
              <a:spcBef>
                <a:spcPts val="1200"/>
              </a:spcBef>
              <a:buClr>
                <a:srgbClr val="0F5494"/>
              </a:buClr>
            </a:pPr>
            <a:endParaRPr lang="en-GB" altLang="fr-FR" sz="1800" dirty="0" smtClean="0"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3366"/>
              </a:buClr>
              <a:buFont typeface="Wingdings" pitchFamily="2" charset="2"/>
              <a:buChar char="n"/>
            </a:pPr>
            <a:r>
              <a:rPr lang="fr-FR" altLang="fr-FR" sz="1800" b="1" dirty="0" smtClean="0">
                <a:cs typeface="Arial" charset="0"/>
              </a:rPr>
              <a:t>Option</a:t>
            </a:r>
            <a:r>
              <a:rPr lang="en-GB" altLang="fr-FR" sz="1800" b="1" dirty="0" smtClean="0">
                <a:cs typeface="Arial" charset="0"/>
              </a:rPr>
              <a:t> </a:t>
            </a:r>
            <a:r>
              <a:rPr lang="en-GB" altLang="fr-FR" sz="1800" b="1" dirty="0">
                <a:cs typeface="Arial" charset="0"/>
              </a:rPr>
              <a:t>2: </a:t>
            </a:r>
            <a:r>
              <a:rPr lang="en-GB" altLang="fr-FR" sz="1800" b="1" dirty="0" smtClean="0">
                <a:cs typeface="Arial" charset="0"/>
              </a:rPr>
              <a:t> </a:t>
            </a:r>
            <a:endParaRPr lang="en-GB" altLang="fr-FR" sz="1800" dirty="0">
              <a:cs typeface="Arial" charset="0"/>
            </a:endParaRPr>
          </a:p>
          <a:p>
            <a:pPr marL="800100" lvl="1" indent="-342900" eaLnBrk="0" hangingPunct="0">
              <a:buClr>
                <a:srgbClr val="0F5494"/>
              </a:buClr>
              <a:buFont typeface="Wingdings" pitchFamily="2" charset="2"/>
              <a:buAutoNum type="arabicPeriod"/>
            </a:pPr>
            <a:r>
              <a:rPr lang="en-GB" altLang="fr-FR" sz="1800" dirty="0">
                <a:cs typeface="Arial" charset="0"/>
              </a:rPr>
              <a:t>Analyse </a:t>
            </a:r>
            <a:r>
              <a:rPr lang="en-GB" altLang="fr-FR" sz="1800" dirty="0" smtClean="0">
                <a:cs typeface="Arial" charset="0"/>
              </a:rPr>
              <a:t>sections 2 (Risks and Assumptions), 3 (Lessons Learned, Complementarity and cross cutting issues) and 4.1 (objectives/results of the action)</a:t>
            </a:r>
            <a:endParaRPr lang="en-GB" altLang="fr-FR" sz="1800" dirty="0">
              <a:cs typeface="Arial" charset="0"/>
            </a:endParaRPr>
          </a:p>
          <a:p>
            <a:pPr marL="800100" lvl="1" indent="-342900" eaLnBrk="0" hangingPunct="0">
              <a:buClr>
                <a:srgbClr val="0F5494"/>
              </a:buClr>
              <a:buFont typeface="Wingdings" pitchFamily="2" charset="2"/>
              <a:buAutoNum type="arabicPeriod"/>
            </a:pPr>
            <a:r>
              <a:rPr lang="en-GB" altLang="fr-FR" sz="1800" dirty="0">
                <a:cs typeface="Arial" charset="0"/>
              </a:rPr>
              <a:t>Propose </a:t>
            </a:r>
            <a:r>
              <a:rPr lang="en-GB" altLang="fr-FR" sz="1800" dirty="0" smtClean="0">
                <a:cs typeface="Arial" charset="0"/>
              </a:rPr>
              <a:t>improvements.</a:t>
            </a:r>
            <a:endParaRPr lang="en-GB" altLang="fr-FR" sz="1800" dirty="0">
              <a:cs typeface="Arial" charset="0"/>
            </a:endParaRPr>
          </a:p>
        </p:txBody>
      </p:sp>
      <p:sp>
        <p:nvSpPr>
          <p:cNvPr id="4102" name="AutoShape 5"/>
          <p:cNvSpPr>
            <a:spLocks noChangeArrowheads="1"/>
          </p:cNvSpPr>
          <p:nvPr/>
        </p:nvSpPr>
        <p:spPr bwMode="auto">
          <a:xfrm>
            <a:off x="214313" y="1143000"/>
            <a:ext cx="2405062" cy="783193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9525">
            <a:solidFill>
              <a:srgbClr val="0033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600" b="1" dirty="0" err="1" smtClean="0">
                <a:solidFill>
                  <a:srgbClr val="000000"/>
                </a:solidFill>
              </a:rPr>
              <a:t>Results</a:t>
            </a:r>
            <a:r>
              <a:rPr lang="fr-FR" altLang="fr-FR" sz="1600" b="1" dirty="0" smtClean="0">
                <a:solidFill>
                  <a:srgbClr val="000000"/>
                </a:solidFill>
              </a:rPr>
              <a:t> Chain</a:t>
            </a:r>
          </a:p>
          <a:p>
            <a:pPr>
              <a:spcBef>
                <a:spcPct val="50000"/>
              </a:spcBef>
            </a:pPr>
            <a:r>
              <a:rPr lang="fr-FR" altLang="fr-FR" sz="1600" b="1" dirty="0" smtClean="0">
                <a:solidFill>
                  <a:srgbClr val="000000"/>
                </a:solidFill>
              </a:rPr>
              <a:t>(O.O</a:t>
            </a:r>
            <a:r>
              <a:rPr lang="fr-FR" altLang="fr-FR" sz="1600" b="1" dirty="0">
                <a:solidFill>
                  <a:srgbClr val="000000"/>
                </a:solidFill>
              </a:rPr>
              <a:t>. -   OC -  OP)</a:t>
            </a:r>
          </a:p>
        </p:txBody>
      </p:sp>
      <p:sp>
        <p:nvSpPr>
          <p:cNvPr id="4103" name="AutoShape 6"/>
          <p:cNvSpPr>
            <a:spLocks noChangeArrowheads="1"/>
          </p:cNvSpPr>
          <p:nvPr/>
        </p:nvSpPr>
        <p:spPr bwMode="auto">
          <a:xfrm>
            <a:off x="214313" y="2132856"/>
            <a:ext cx="2428875" cy="374571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600" b="1" dirty="0" err="1" smtClean="0">
                <a:solidFill>
                  <a:srgbClr val="000000"/>
                </a:solidFill>
              </a:rPr>
              <a:t>Activities</a:t>
            </a:r>
            <a:endParaRPr lang="fr-FR" altLang="fr-FR" sz="1600" b="1" dirty="0">
              <a:solidFill>
                <a:srgbClr val="000000"/>
              </a:solidFill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7150482" y="1190981"/>
            <a:ext cx="1857375" cy="37465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600" b="1" dirty="0" err="1">
                <a:solidFill>
                  <a:srgbClr val="000000"/>
                </a:solidFill>
              </a:rPr>
              <a:t>Assumptions</a:t>
            </a:r>
            <a:endParaRPr lang="fr-FR" altLang="fr-FR" sz="1600" b="1" dirty="0">
              <a:solidFill>
                <a:srgbClr val="000000"/>
              </a:solidFill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10" name="Étoile à 4 branches 9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endParaRPr lang="en-US" smtClean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E5970B"/>
                  </a:solidFill>
                </a:rPr>
                <a:t>exercicse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3954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Assumptions and risks underlying  change processes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b="1" dirty="0" smtClean="0"/>
              <a:t>ASSUMPTIONS</a:t>
            </a:r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2000" dirty="0" smtClean="0"/>
              <a:t>What we </a:t>
            </a:r>
            <a:r>
              <a:rPr lang="en-GB" sz="2000" b="1" dirty="0" smtClean="0"/>
              <a:t>reasonably think </a:t>
            </a:r>
            <a:r>
              <a:rPr lang="en-GB" sz="2000" dirty="0" smtClean="0"/>
              <a:t>will happen in the change process;</a:t>
            </a:r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2000" dirty="0" smtClean="0"/>
              <a:t>What </a:t>
            </a:r>
            <a:r>
              <a:rPr lang="en-GB" sz="2000" b="1" dirty="0" smtClean="0"/>
              <a:t>needs to happen </a:t>
            </a:r>
            <a:r>
              <a:rPr lang="en-GB" sz="2000" dirty="0" smtClean="0"/>
              <a:t>in order for the logic to deliver as intended;</a:t>
            </a:r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2000" b="1" dirty="0" smtClean="0"/>
              <a:t>'Killer'</a:t>
            </a:r>
            <a:r>
              <a:rPr lang="en-GB" sz="2000" dirty="0" smtClean="0"/>
              <a:t> assumptions – what </a:t>
            </a:r>
            <a:r>
              <a:rPr lang="en-GB" sz="2000" b="1" dirty="0" smtClean="0"/>
              <a:t>MUST happen</a:t>
            </a:r>
          </a:p>
          <a:p>
            <a:endParaRPr lang="en-GB" sz="2000" b="1" dirty="0" smtClean="0"/>
          </a:p>
          <a:p>
            <a:pPr marL="0" indent="0">
              <a:buNone/>
            </a:pPr>
            <a:r>
              <a:rPr lang="en-GB" sz="2000" b="1" dirty="0" smtClean="0"/>
              <a:t>RISKS</a:t>
            </a:r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Anything</a:t>
            </a:r>
            <a:r>
              <a:rPr lang="en-GB" sz="2000" dirty="0" smtClean="0"/>
              <a:t> </a:t>
            </a:r>
            <a:r>
              <a:rPr lang="en-GB" sz="2000" dirty="0"/>
              <a:t>which</a:t>
            </a:r>
            <a:r>
              <a:rPr lang="en-GB" sz="2000" dirty="0" smtClean="0"/>
              <a:t> could prevent the change process from happening the way we think it will</a:t>
            </a:r>
            <a:endParaRPr lang="en-GB" sz="2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4F774-9ED8-4DA3-8773-3C983AFF79F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35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96231"/>
            <a:ext cx="8229600" cy="936625"/>
          </a:xfrm>
        </p:spPr>
        <p:txBody>
          <a:bodyPr/>
          <a:lstStyle/>
          <a:p>
            <a:pPr algn="ctr"/>
            <a:r>
              <a:rPr lang="en-GB" dirty="0"/>
              <a:t>Assumptions and risks </a:t>
            </a:r>
            <a:r>
              <a:rPr lang="en-GB" dirty="0" smtClean="0"/>
              <a:t>underlying change </a:t>
            </a:r>
            <a:r>
              <a:rPr lang="en-GB" dirty="0"/>
              <a:t>processes (</a:t>
            </a:r>
            <a:r>
              <a:rPr lang="en-GB" dirty="0" smtClean="0"/>
              <a:t>II)</a:t>
            </a:r>
            <a:endParaRPr lang="en-US" alt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20888"/>
            <a:ext cx="8229600" cy="3024957"/>
          </a:xfrm>
        </p:spPr>
        <p:txBody>
          <a:bodyPr/>
          <a:lstStyle/>
          <a:p>
            <a:r>
              <a:rPr lang="en-US" altLang="en-US" sz="2200" dirty="0" smtClean="0"/>
              <a:t>“Every programme is packed with beliefs, assumptions, hypotheses about how change happens – about the way humans work, or political systems, or eco-systems… intervention logic or 'theory of change' is about articulating these underlying assumptions about how change will happen in a programme”</a:t>
            </a:r>
          </a:p>
          <a:p>
            <a:pPr marL="457200" lvl="1" indent="0">
              <a:buNone/>
            </a:pPr>
            <a:r>
              <a:rPr lang="en-US" altLang="en-US" b="0" i="1" dirty="0" smtClean="0"/>
              <a:t>(Rogers and Funnell, 2011)</a:t>
            </a:r>
            <a:endParaRPr lang="en-US" altLang="en-US" b="0" i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 rot="21243716">
            <a:off x="3901910" y="5267432"/>
            <a:ext cx="4978896" cy="1224657"/>
          </a:xfrm>
          <a:prstGeom prst="foldedCorner">
            <a:avLst/>
          </a:prstGeom>
          <a:solidFill>
            <a:srgbClr val="FFFF66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buNone/>
            </a:pPr>
            <a:r>
              <a:rPr lang="en-GB" sz="1800" b="1" kern="0" dirty="0" smtClean="0"/>
              <a:t>Bias !! </a:t>
            </a:r>
            <a:r>
              <a:rPr lang="en-GB" sz="1800" kern="0" dirty="0" smtClean="0"/>
              <a:t>Our own experience, and professional background shapes our assumptions and how we see the world.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4F774-9ED8-4DA3-8773-3C983AFF79F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95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Assumptions - Example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b="1" i="0" dirty="0" smtClean="0"/>
              <a:t>Increased teachers’ salaries improve student learning</a:t>
            </a:r>
          </a:p>
          <a:p>
            <a:endParaRPr lang="en-GB" sz="3600" b="1" i="0" dirty="0"/>
          </a:p>
          <a:p>
            <a:r>
              <a:rPr lang="en-GB" sz="2800" b="1" i="0" dirty="0" smtClean="0"/>
              <a:t>on the basis of what assumptions ?</a:t>
            </a:r>
            <a:endParaRPr lang="en-GB" sz="2800" b="1" i="0" dirty="0"/>
          </a:p>
        </p:txBody>
      </p:sp>
      <p:grpSp>
        <p:nvGrpSpPr>
          <p:cNvPr id="4" name="Groupe 3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5" name="Étoile à 4 branches 4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E5970B"/>
                  </a:solidFill>
                </a:rPr>
                <a:t>exercicse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4F774-9ED8-4DA3-8773-3C983AFF79F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61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24744"/>
            <a:ext cx="8229600" cy="936625"/>
          </a:xfrm>
        </p:spPr>
        <p:txBody>
          <a:bodyPr/>
          <a:lstStyle/>
          <a:p>
            <a:pPr algn="ctr"/>
            <a:r>
              <a:rPr lang="en-GB" dirty="0" smtClean="0"/>
              <a:t>Types of assumptions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529013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2000" b="1" dirty="0" smtClean="0"/>
              <a:t>Internal to the programme </a:t>
            </a:r>
            <a:r>
              <a:rPr lang="en-GB" sz="2000" dirty="0" smtClean="0"/>
              <a:t>– do the inputs + outputs significantly contribute to/cause the changes sought – assumptions which transform inputs into outputs, outputs into outcomes…</a:t>
            </a:r>
          </a:p>
          <a:p>
            <a:pPr>
              <a:spcAft>
                <a:spcPts val="1200"/>
              </a:spcAft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2000" b="1" dirty="0" smtClean="0"/>
              <a:t>External to the programme </a:t>
            </a:r>
            <a:r>
              <a:rPr lang="en-GB" sz="2000" dirty="0" smtClean="0"/>
              <a:t> (including institutional) – assumptions about the operating environment which affect what happens</a:t>
            </a:r>
            <a:endParaRPr lang="en-GB" sz="2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275856" y="4653136"/>
            <a:ext cx="5698976" cy="1440681"/>
          </a:xfrm>
          <a:prstGeom prst="foldedCorner">
            <a:avLst/>
          </a:prstGeom>
          <a:solidFill>
            <a:srgbClr val="FFFF66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Tx/>
              <a:buNone/>
            </a:pPr>
            <a:r>
              <a:rPr lang="en-GB" sz="1800" b="1" kern="0" dirty="0" smtClean="0"/>
              <a:t>Assumptions may shift over time…</a:t>
            </a:r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1800" kern="0" dirty="0" smtClean="0"/>
              <a:t>depending on what is happening on the ground</a:t>
            </a:r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1800" kern="0" dirty="0" smtClean="0"/>
              <a:t>on the basis of lessons learned</a:t>
            </a:r>
            <a:endParaRPr lang="en-GB" sz="1800" kern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4F774-9ED8-4DA3-8773-3C983AFF79F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66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3140968"/>
            <a:ext cx="8229600" cy="936625"/>
          </a:xfrm>
        </p:spPr>
        <p:txBody>
          <a:bodyPr/>
          <a:lstStyle/>
          <a:p>
            <a:pPr algn="ctr"/>
            <a:r>
              <a:rPr lang="en-GB" dirty="0" smtClean="0"/>
              <a:t>Which assumptions do we often miss?</a:t>
            </a:r>
            <a:endParaRPr lang="en-GB" dirty="0"/>
          </a:p>
        </p:txBody>
      </p:sp>
      <p:grpSp>
        <p:nvGrpSpPr>
          <p:cNvPr id="5" name="Groupe 4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6" name="Étoile à 4 branches 5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E5970B"/>
                  </a:solidFill>
                </a:rPr>
                <a:t>exercicse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4F774-9ED8-4DA3-8773-3C983AFF79F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27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>
          <a:xfrm>
            <a:off x="611188" y="2780928"/>
            <a:ext cx="8532812" cy="1728787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Evidence underpinning assumptions in the Intervention Logic</a:t>
            </a:r>
            <a:endParaRPr lang="en-GB" dirty="0" smtClean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34D532-4BFC-4591-9413-664D94780959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92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936625"/>
          </a:xfrm>
        </p:spPr>
        <p:txBody>
          <a:bodyPr/>
          <a:lstStyle/>
          <a:p>
            <a:pPr algn="ctr"/>
            <a:r>
              <a:rPr lang="en-GB" sz="2900" dirty="0" smtClean="0"/>
              <a:t>Why bother to assess strength of evidence of what we think might happen ?</a:t>
            </a:r>
            <a:endParaRPr lang="en-GB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US" altLang="en-US" sz="2000" dirty="0" smtClean="0"/>
              <a:t>To provide an indication of the reliability of the assumption, and therefore an indication of the likelihood that the change process will happen this way </a:t>
            </a:r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endParaRPr lang="en-US" altLang="en-US" sz="2000" dirty="0" smtClean="0"/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US" altLang="en-US" sz="2000" dirty="0" smtClean="0"/>
              <a:t>To build on learning by comparing evidence from earlier similar/peer contexts</a:t>
            </a:r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endParaRPr lang="en-US" altLang="en-US" sz="2000" dirty="0" smtClean="0"/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US" altLang="en-US" sz="2000" dirty="0" smtClean="0"/>
              <a:t>To learn from what happens in this action to improve future policy and practice</a:t>
            </a:r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4F774-9ED8-4DA3-8773-3C983AFF79F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40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2169A0-1C2A-4385-944A-0CA769558198}" type="slidenum">
              <a:rPr lang="en-GB" altLang="fr-FR" smtClean="0">
                <a:solidFill>
                  <a:srgbClr val="000000"/>
                </a:solidFill>
              </a:rPr>
              <a:pPr/>
              <a:t>9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500" y="1357313"/>
            <a:ext cx="7947025" cy="593725"/>
          </a:xfrm>
        </p:spPr>
        <p:txBody>
          <a:bodyPr/>
          <a:lstStyle/>
          <a:p>
            <a:pPr indent="0" algn="ctr" eaLnBrk="1" hangingPunct="1"/>
            <a:r>
              <a:rPr lang="fr-BE" altLang="fr-FR" dirty="0" err="1" smtClean="0"/>
              <a:t>Assumption</a:t>
            </a:r>
            <a:r>
              <a:rPr lang="fr-BE" altLang="fr-FR" dirty="0" smtClean="0"/>
              <a:t> </a:t>
            </a:r>
            <a:r>
              <a:rPr lang="fr-BE" altLang="fr-FR" dirty="0" err="1" smtClean="0"/>
              <a:t>column</a:t>
            </a:r>
            <a:r>
              <a:rPr lang="fr-BE" altLang="fr-FR" dirty="0" smtClean="0"/>
              <a:t> in the LFM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4375" y="2357438"/>
            <a:ext cx="8001000" cy="30480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Font typeface="Times" charset="0"/>
              <a:buNone/>
            </a:pPr>
            <a:r>
              <a:rPr lang="en-US" altLang="fr-FR" sz="2000" i="0" dirty="0" smtClean="0"/>
              <a:t>An assumption in the LFM is a condition : </a:t>
            </a:r>
          </a:p>
          <a:p>
            <a:pPr lvl="1" eaLnBrk="1" hangingPunct="1">
              <a:buClr>
                <a:srgbClr val="0F5494"/>
              </a:buClr>
              <a:buFont typeface="Wingdings" pitchFamily="2" charset="2"/>
              <a:buChar char="§"/>
            </a:pPr>
            <a:r>
              <a:rPr lang="en-US" altLang="fr-FR" b="0" dirty="0" smtClean="0"/>
              <a:t>Required for project success;</a:t>
            </a:r>
          </a:p>
          <a:p>
            <a:pPr lvl="1" eaLnBrk="1" hangingPunct="1">
              <a:buClr>
                <a:srgbClr val="0F5494"/>
              </a:buClr>
              <a:buFont typeface="Wingdings" pitchFamily="2" charset="2"/>
              <a:buChar char="§"/>
            </a:pPr>
            <a:r>
              <a:rPr lang="en-US" altLang="fr-FR" b="0" dirty="0" smtClean="0"/>
              <a:t>Which is not under the control of project management; and</a:t>
            </a:r>
          </a:p>
          <a:p>
            <a:pPr lvl="1" eaLnBrk="1" hangingPunct="1">
              <a:buClr>
                <a:srgbClr val="0F5494"/>
              </a:buClr>
              <a:buFont typeface="Wingdings" pitchFamily="2" charset="2"/>
              <a:buChar char="§"/>
            </a:pPr>
            <a:r>
              <a:rPr lang="en-US" altLang="fr-FR" b="0" dirty="0" smtClean="0"/>
              <a:t>Which will need to be monitored</a:t>
            </a:r>
            <a:endParaRPr lang="fr-BE" altLang="fr-FR" b="0" dirty="0" smtClean="0"/>
          </a:p>
          <a:p>
            <a:pPr lvl="1" eaLnBrk="1" hangingPunct="1">
              <a:buClr>
                <a:srgbClr val="003366"/>
              </a:buClr>
              <a:buFont typeface="Wingdings" pitchFamily="2" charset="2"/>
              <a:buChar char="§"/>
            </a:pPr>
            <a:endParaRPr lang="fr-BE" altLang="fr-FR" b="0" dirty="0" smtClean="0"/>
          </a:p>
          <a:p>
            <a:pPr lvl="1" eaLnBrk="1" hangingPunct="1">
              <a:buFontTx/>
              <a:buNone/>
            </a:pPr>
            <a:endParaRPr lang="fr-BE" altLang="fr-FR" b="0" dirty="0" smtClean="0"/>
          </a:p>
        </p:txBody>
      </p:sp>
      <p:pic>
        <p:nvPicPr>
          <p:cNvPr id="4101" name="Picture 4" descr="PE0156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2745" y="4293095"/>
            <a:ext cx="986610" cy="1223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5"/>
          <p:cNvSpPr txBox="1">
            <a:spLocks noChangeArrowheads="1"/>
          </p:cNvSpPr>
          <p:nvPr/>
        </p:nvSpPr>
        <p:spPr bwMode="auto">
          <a:xfrm>
            <a:off x="755650" y="5513388"/>
            <a:ext cx="7459663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fr-FR" sz="2000" dirty="0">
                <a:cs typeface="Arial" charset="0"/>
              </a:rPr>
              <a:t>Assumptions provide the basis on which further risk analysis is carried out.</a:t>
            </a:r>
            <a:endParaRPr lang="fr-FR" altLang="fr-FR" sz="2000" dirty="0">
              <a:cs typeface="Arial" charset="0"/>
            </a:endParaRPr>
          </a:p>
        </p:txBody>
      </p:sp>
      <p:sp>
        <p:nvSpPr>
          <p:cNvPr id="7" name="Rectangle 1032"/>
          <p:cNvSpPr>
            <a:spLocks noChangeArrowheads="1"/>
          </p:cNvSpPr>
          <p:nvPr/>
        </p:nvSpPr>
        <p:spPr bwMode="auto">
          <a:xfrm rot="21110464">
            <a:off x="5058630" y="4141031"/>
            <a:ext cx="3830083" cy="1040799"/>
          </a:xfrm>
          <a:prstGeom prst="foldedCorner">
            <a:avLst/>
          </a:prstGeom>
          <a:solidFill>
            <a:srgbClr val="FFFF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marL="1588" algn="ctr"/>
            <a:r>
              <a:rPr lang="fr-BE" altLang="fr-FR" sz="1600" b="1" dirty="0" err="1" smtClean="0"/>
              <a:t>Assumptions</a:t>
            </a:r>
            <a:r>
              <a:rPr lang="fr-BE" altLang="fr-FR" sz="1600" b="1" dirty="0" smtClean="0"/>
              <a:t> &amp; </a:t>
            </a:r>
            <a:r>
              <a:rPr lang="fr-BE" altLang="fr-FR" sz="1600" b="1" dirty="0" err="1" smtClean="0"/>
              <a:t>risks</a:t>
            </a:r>
            <a:r>
              <a:rPr lang="fr-BE" altLang="fr-FR" sz="1600" b="1" dirty="0" smtClean="0"/>
              <a:t>… </a:t>
            </a:r>
            <a:r>
              <a:rPr lang="fr-BE" altLang="fr-FR" sz="1600" b="1" dirty="0" err="1" smtClean="0"/>
              <a:t>two</a:t>
            </a:r>
            <a:r>
              <a:rPr lang="fr-BE" altLang="fr-FR" sz="1600" b="1" dirty="0" smtClean="0"/>
              <a:t> </a:t>
            </a:r>
            <a:r>
              <a:rPr lang="fr-BE" altLang="fr-FR" sz="1600" b="1" dirty="0" err="1" smtClean="0"/>
              <a:t>sides</a:t>
            </a:r>
            <a:r>
              <a:rPr lang="fr-BE" altLang="fr-FR" sz="1600" b="1" dirty="0" smtClean="0"/>
              <a:t> of the </a:t>
            </a:r>
            <a:r>
              <a:rPr lang="fr-BE" altLang="fr-FR" sz="1600" b="1" dirty="0" err="1" smtClean="0"/>
              <a:t>same</a:t>
            </a:r>
            <a:r>
              <a:rPr lang="fr-BE" altLang="fr-FR" sz="1600" b="1" dirty="0" smtClean="0"/>
              <a:t> coin</a:t>
            </a:r>
          </a:p>
          <a:p>
            <a:pPr marL="1588" algn="ctr"/>
            <a:r>
              <a:rPr lang="en-GB" altLang="fr-FR" sz="1600" dirty="0">
                <a:cs typeface="Arial" charset="0"/>
              </a:rPr>
              <a:t>Assumptions are written as positive statements, not as risks !</a:t>
            </a:r>
            <a:endParaRPr lang="en-GB" altLang="fr-FR" sz="1600" b="1" dirty="0"/>
          </a:p>
        </p:txBody>
      </p:sp>
      <p:sp>
        <p:nvSpPr>
          <p:cNvPr id="2" name="Rectangle 1"/>
          <p:cNvSpPr/>
          <p:nvPr/>
        </p:nvSpPr>
        <p:spPr>
          <a:xfrm>
            <a:off x="2123728" y="6199968"/>
            <a:ext cx="4896544" cy="5847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588" algn="ctr"/>
            <a:r>
              <a:rPr lang="en-GB" altLang="fr-FR" sz="1600" dirty="0" smtClean="0"/>
              <a:t>In a LFM, be </a:t>
            </a:r>
            <a:r>
              <a:rPr lang="en-GB" altLang="fr-FR" sz="1600" dirty="0"/>
              <a:t>pragmatic with assumptions, </a:t>
            </a:r>
            <a:endParaRPr lang="en-GB" altLang="fr-FR" sz="1600" dirty="0" smtClean="0"/>
          </a:p>
          <a:p>
            <a:pPr marL="1588" algn="ctr"/>
            <a:r>
              <a:rPr lang="en-GB" altLang="fr-FR" sz="1600" dirty="0" smtClean="0"/>
              <a:t>avoid </a:t>
            </a:r>
            <a:r>
              <a:rPr lang="en-GB" altLang="fr-FR" sz="1600" dirty="0"/>
              <a:t>general and vague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5999293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8726</TotalTime>
  <Words>963</Words>
  <Application>Microsoft Office PowerPoint</Application>
  <PresentationFormat>Affichage à l'écran (4:3)</PresentationFormat>
  <Paragraphs>152</Paragraphs>
  <Slides>17</Slides>
  <Notes>17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17</vt:i4>
      </vt:variant>
    </vt:vector>
  </HeadingPairs>
  <TitlesOfParts>
    <vt:vector size="27" baseType="lpstr">
      <vt:lpstr>Arial</vt:lpstr>
      <vt:lpstr>Calibri</vt:lpstr>
      <vt:lpstr>Tahoma</vt:lpstr>
      <vt:lpstr>Times</vt:lpstr>
      <vt:lpstr>Verdana</vt:lpstr>
      <vt:lpstr>Wingdings</vt:lpstr>
      <vt:lpstr>Slide_Master</vt:lpstr>
      <vt:lpstr>1_Slide_Master</vt:lpstr>
      <vt:lpstr>2_Slide_Master</vt:lpstr>
      <vt:lpstr>3_Slide_Master</vt:lpstr>
      <vt:lpstr>Session 6</vt:lpstr>
      <vt:lpstr>Assumptions and risks underlying  change processes (I)</vt:lpstr>
      <vt:lpstr>Assumptions and risks underlying change processes (II)</vt:lpstr>
      <vt:lpstr>Assumptions - Example  </vt:lpstr>
      <vt:lpstr>Types of assumptions</vt:lpstr>
      <vt:lpstr>Which assumptions do we often miss?</vt:lpstr>
      <vt:lpstr>Présentation PowerPoint</vt:lpstr>
      <vt:lpstr>Why bother to assess strength of evidence of what we think might happen ?</vt:lpstr>
      <vt:lpstr>Assumption column in the LFM</vt:lpstr>
      <vt:lpstr>Présentation PowerPoint</vt:lpstr>
      <vt:lpstr>Identifying risks</vt:lpstr>
      <vt:lpstr>Understand where the risks lie</vt:lpstr>
      <vt:lpstr>Présentation PowerPoint</vt:lpstr>
      <vt:lpstr>Internal risks and negative externalities</vt:lpstr>
      <vt:lpstr>Présentation PowerPoint</vt:lpstr>
      <vt:lpstr>Risk management</vt:lpstr>
      <vt:lpstr>Case Studies :  Planning phase 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saskia van crugten</cp:lastModifiedBy>
  <cp:revision>627</cp:revision>
  <cp:lastPrinted>2015-06-20T09:10:38Z</cp:lastPrinted>
  <dcterms:created xsi:type="dcterms:W3CDTF">2011-10-28T10:25:18Z</dcterms:created>
  <dcterms:modified xsi:type="dcterms:W3CDTF">2015-11-02T12:11:21Z</dcterms:modified>
</cp:coreProperties>
</file>